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8.xml" ContentType="application/vnd.openxmlformats-officedocument.presentationml.tag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9.xml" ContentType="application/vnd.openxmlformats-officedocument.presentationml.tag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ags/tag10.xml" ContentType="application/vnd.openxmlformats-officedocument.presentationml.tags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1.xml" ContentType="application/vnd.openxmlformats-officedocument.presentationml.tags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2.xml" ContentType="application/vnd.openxmlformats-officedocument.presentationml.tags+xml"/>
  <Override PartName="/ppt/charts/chart14.xml" ContentType="application/vnd.openxmlformats-officedocument.drawingml.chart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15.xml" ContentType="application/vnd.openxmlformats-officedocument.presentationml.tag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ags/tag16.xml" ContentType="application/vnd.openxmlformats-officedocument.presentationml.tags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tags/tag17.xml" ContentType="application/vnd.openxmlformats-officedocument.presentationml.tags+xml"/>
  <Override PartName="/ppt/charts/chart2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18.xml" ContentType="application/vnd.openxmlformats-officedocument.presentationml.tags+xml"/>
  <Override PartName="/ppt/charts/chart2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19.xml" ContentType="application/vnd.openxmlformats-officedocument.presentationml.tags+xml"/>
  <Override PartName="/ppt/charts/chart25.xml" ContentType="application/vnd.openxmlformats-officedocument.drawingml.chart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2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ags/tag22.xml" ContentType="application/vnd.openxmlformats-officedocument.presentationml.tags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tags/tag23.xml" ContentType="application/vnd.openxmlformats-officedocument.presentationml.tags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tags/tag24.xml" ContentType="application/vnd.openxmlformats-officedocument.presentationml.tags+xml"/>
  <Override PartName="/ppt/charts/chart3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ags/tag25.xml" ContentType="application/vnd.openxmlformats-officedocument.presentationml.tags+xml"/>
  <Override PartName="/ppt/charts/chart3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3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ags/tag26.xml" ContentType="application/vnd.openxmlformats-officedocument.presentationml.tags+xml"/>
  <Override PartName="/ppt/charts/chart36.xml" ContentType="application/vnd.openxmlformats-officedocument.drawingml.chart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charts/chart37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ags/tag29.xml" ContentType="application/vnd.openxmlformats-officedocument.presentationml.tags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tags/tag30.xml" ContentType="application/vnd.openxmlformats-officedocument.presentationml.tags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tags/tag31.xml" ContentType="application/vnd.openxmlformats-officedocument.presentationml.tags+xml"/>
  <Override PartName="/ppt/charts/chart44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ags/tag32.xml" ContentType="application/vnd.openxmlformats-officedocument.presentationml.tags+xml"/>
  <Override PartName="/ppt/charts/chart45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46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ags/tag33.xml" ContentType="application/vnd.openxmlformats-officedocument.presentationml.tags+xml"/>
  <Override PartName="/ppt/charts/chart47.xml" ContentType="application/vnd.openxmlformats-officedocument.drawingml.chart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9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59" r:id="rId12"/>
    <p:sldId id="258" r:id="rId13"/>
    <p:sldId id="260" r:id="rId14"/>
    <p:sldId id="262" r:id="rId15"/>
    <p:sldId id="263" r:id="rId16"/>
    <p:sldId id="264" r:id="rId17"/>
    <p:sldId id="265" r:id="rId18"/>
    <p:sldId id="266" r:id="rId19"/>
    <p:sldId id="268" r:id="rId20"/>
    <p:sldId id="269" r:id="rId21"/>
    <p:sldId id="270" r:id="rId22"/>
    <p:sldId id="271" r:id="rId23"/>
    <p:sldId id="272" r:id="rId24"/>
    <p:sldId id="273" r:id="rId25"/>
    <p:sldId id="267" r:id="rId26"/>
    <p:sldId id="274" r:id="rId27"/>
    <p:sldId id="275" r:id="rId28"/>
    <p:sldId id="276" r:id="rId29"/>
    <p:sldId id="277" r:id="rId30"/>
    <p:sldId id="278" r:id="rId31"/>
    <p:sldId id="279" r:id="rId32"/>
    <p:sldId id="287" r:id="rId33"/>
    <p:sldId id="288" r:id="rId34"/>
  </p:sldIdLst>
  <p:sldSz cx="12192000" cy="6858000"/>
  <p:notesSz cx="6858000" cy="9144000"/>
  <p:custDataLst>
    <p:tags r:id="rId37"/>
  </p:custDataLst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900"/>
    <a:srgbClr val="99FE00"/>
    <a:srgbClr val="000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AA%202022-2023\Relat&#243;rio%20Avalia&#231;&#227;o%20PAA_BASE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AA%202022-2023\Relat&#243;rio%20Avalia&#231;&#227;o%20PAA_BA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Gráficos!$B$5</c:f>
              <c:strCache>
                <c:ptCount val="1"/>
                <c:pt idx="0">
                  <c:v>Previstas</c:v>
                </c:pt>
              </c:strCache>
            </c:strRef>
          </c:tx>
          <c:spPr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1"/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31B-4D48-A619-101C8C6A8B00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31B-4D48-A619-101C8C6A8B00}"/>
              </c:ext>
            </c:extLst>
          </c:dPt>
          <c:dPt>
            <c:idx val="2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31B-4D48-A619-101C8C6A8B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31B-4D48-A619-101C8C6A8B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Gráficos!$A$6:$A$9</c:f>
              <c:strCache>
                <c:ptCount val="4"/>
                <c:pt idx="0">
                  <c:v>AEVP</c:v>
                </c:pt>
                <c:pt idx="1">
                  <c:v>Pré-Escolar</c:v>
                </c:pt>
                <c:pt idx="2">
                  <c:v>1.º Ciclo</c:v>
                </c:pt>
                <c:pt idx="3">
                  <c:v>2.º e 3.º Ciclos</c:v>
                </c:pt>
              </c:strCache>
            </c:strRef>
          </c:cat>
          <c:val>
            <c:numRef>
              <c:f>Gráficos!$B$6:$B$9</c:f>
              <c:numCache>
                <c:formatCode>General</c:formatCode>
                <c:ptCount val="4"/>
                <c:pt idx="0">
                  <c:v>96</c:v>
                </c:pt>
                <c:pt idx="1">
                  <c:v>56</c:v>
                </c:pt>
                <c:pt idx="2">
                  <c:v>111</c:v>
                </c:pt>
                <c:pt idx="3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31B-4D48-A619-101C8C6A8B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88961310793399"/>
          <c:y val="0.91724482356372095"/>
          <c:w val="0.67639201695169704"/>
          <c:h val="6.61462962962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B19-4B66-93FC-4B616FB0A5A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B19-4B66-93FC-4B616FB0A5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AEVP'!$Y$22:$Z$22</c:f>
              <c:numCache>
                <c:formatCode>General</c:formatCode>
                <c:ptCount val="2"/>
                <c:pt idx="0">
                  <c:v>21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B19-4B66-93FC-4B616FB0A5A4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B19-4B66-93FC-4B616FB0A5A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B19-4B66-93FC-4B616FB0A5A4}"/>
              </c:ext>
            </c:extLst>
          </c:dPt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B19-4B66-93FC-4B616FB0A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AEVP'!$B$23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AEVP'!$B$24:$B$33</c:f>
              <c:numCache>
                <c:formatCode>General</c:formatCode>
                <c:ptCount val="10"/>
                <c:pt idx="0">
                  <c:v>37</c:v>
                </c:pt>
                <c:pt idx="1">
                  <c:v>32</c:v>
                </c:pt>
                <c:pt idx="2">
                  <c:v>24</c:v>
                </c:pt>
                <c:pt idx="3">
                  <c:v>50</c:v>
                </c:pt>
                <c:pt idx="4">
                  <c:v>40</c:v>
                </c:pt>
                <c:pt idx="5">
                  <c:v>39</c:v>
                </c:pt>
                <c:pt idx="6">
                  <c:v>29</c:v>
                </c:pt>
                <c:pt idx="7">
                  <c:v>34</c:v>
                </c:pt>
                <c:pt idx="8">
                  <c:v>21</c:v>
                </c:pt>
                <c:pt idx="9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F15-4FED-A747-D626F6F0966B}"/>
            </c:ext>
          </c:extLst>
        </c:ser>
        <c:ser>
          <c:idx val="1"/>
          <c:order val="1"/>
          <c:tx>
            <c:strRef>
              <c:f>'Gráficos AEVP'!$C$23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AEVP'!$C$24:$C$33</c:f>
              <c:numCache>
                <c:formatCode>General</c:formatCode>
                <c:ptCount val="10"/>
                <c:pt idx="0">
                  <c:v>56</c:v>
                </c:pt>
                <c:pt idx="1">
                  <c:v>61</c:v>
                </c:pt>
                <c:pt idx="2">
                  <c:v>69</c:v>
                </c:pt>
                <c:pt idx="3">
                  <c:v>43</c:v>
                </c:pt>
                <c:pt idx="4">
                  <c:v>53</c:v>
                </c:pt>
                <c:pt idx="5">
                  <c:v>54</c:v>
                </c:pt>
                <c:pt idx="6">
                  <c:v>64</c:v>
                </c:pt>
                <c:pt idx="7">
                  <c:v>58</c:v>
                </c:pt>
                <c:pt idx="8">
                  <c:v>72</c:v>
                </c:pt>
                <c:pt idx="9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F15-4FED-A747-D626F6F096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56160"/>
        <c:axId val="-1952655072"/>
      </c:barChart>
      <c:catAx>
        <c:axId val="-195265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55072"/>
        <c:crosses val="autoZero"/>
        <c:auto val="1"/>
        <c:lblAlgn val="ctr"/>
        <c:lblOffset val="100"/>
        <c:noMultiLvlLbl val="0"/>
      </c:catAx>
      <c:valAx>
        <c:axId val="-195265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5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AEVP'!$B$42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AEVP'!$B$43:$B$48</c:f>
              <c:numCache>
                <c:formatCode>General</c:formatCode>
                <c:ptCount val="6"/>
                <c:pt idx="0">
                  <c:v>22</c:v>
                </c:pt>
                <c:pt idx="1">
                  <c:v>48</c:v>
                </c:pt>
                <c:pt idx="2">
                  <c:v>46</c:v>
                </c:pt>
                <c:pt idx="3">
                  <c:v>8</c:v>
                </c:pt>
                <c:pt idx="4">
                  <c:v>15</c:v>
                </c:pt>
                <c:pt idx="5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FA-4EEE-9865-B2FAC246631C}"/>
            </c:ext>
          </c:extLst>
        </c:ser>
        <c:ser>
          <c:idx val="1"/>
          <c:order val="1"/>
          <c:tx>
            <c:strRef>
              <c:f>'Gráficos AEVP'!$C$42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AEVP'!$C$43:$C$48</c:f>
              <c:numCache>
                <c:formatCode>General</c:formatCode>
                <c:ptCount val="6"/>
                <c:pt idx="0">
                  <c:v>71</c:v>
                </c:pt>
                <c:pt idx="1">
                  <c:v>45</c:v>
                </c:pt>
                <c:pt idx="2">
                  <c:v>47</c:v>
                </c:pt>
                <c:pt idx="3">
                  <c:v>85</c:v>
                </c:pt>
                <c:pt idx="4">
                  <c:v>78</c:v>
                </c:pt>
                <c:pt idx="5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0FA-4EEE-9865-B2FAC24663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63776"/>
        <c:axId val="-1952668672"/>
      </c:barChart>
      <c:catAx>
        <c:axId val="-195266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8672"/>
        <c:crosses val="autoZero"/>
        <c:auto val="1"/>
        <c:lblAlgn val="ctr"/>
        <c:lblOffset val="100"/>
        <c:noMultiLvlLbl val="0"/>
      </c:catAx>
      <c:valAx>
        <c:axId val="-195266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4025984540852705"/>
          <c:y val="0.92187451783316998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AEVP'!$B$42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AEVP'!$B$51:$B$52</c:f>
              <c:numCache>
                <c:formatCode>General</c:formatCode>
                <c:ptCount val="2"/>
                <c:pt idx="0">
                  <c:v>19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7F5-4BAB-A02D-C6E82F68CA94}"/>
            </c:ext>
          </c:extLst>
        </c:ser>
        <c:ser>
          <c:idx val="1"/>
          <c:order val="1"/>
          <c:tx>
            <c:strRef>
              <c:f>'Gráficos AEVP'!$C$42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AEVP'!$C$51:$C$52</c:f>
              <c:numCache>
                <c:formatCode>General</c:formatCode>
                <c:ptCount val="2"/>
                <c:pt idx="0">
                  <c:v>74</c:v>
                </c:pt>
                <c:pt idx="1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7F5-4BAB-A02D-C6E82F68CA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65408"/>
        <c:axId val="-1952662688"/>
      </c:barChart>
      <c:catAx>
        <c:axId val="-195266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2688"/>
        <c:crosses val="autoZero"/>
        <c:auto val="1"/>
        <c:lblAlgn val="ctr"/>
        <c:lblOffset val="100"/>
        <c:noMultiLvlLbl val="0"/>
      </c:catAx>
      <c:valAx>
        <c:axId val="-195266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AEVP'!$Y$37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72-4B72-898E-7E4615085A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72-4B72-898E-7E4615085A51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272-4B72-898E-7E4615085A51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272-4B72-898E-7E4615085A51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7272-4B72-898E-7E4615085A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'Gráficos AEVP'!$X$38:$X$42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AEVP'!$Y$38:$Y$42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18</c:v>
                </c:pt>
                <c:pt idx="4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272-4B72-898E-7E4615085A51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7272-4B72-898E-7E4615085A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7272-4B72-898E-7E4615085A51}"/>
              </c:ext>
            </c:extLst>
          </c:dPt>
          <c:cat>
            <c:numRef>
              <c:f>'Gráficos AEVP'!$X$38:$X$42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7272-4B72-898E-7E4615085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88845335542761605"/>
          <c:y val="0.91597661571389799"/>
          <c:w val="0.10819712496028901"/>
          <c:h val="6.8803764878451301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JI'!$B$5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JI'!$A$6:$A$10</c:f>
              <c:strCache>
                <c:ptCount val="5"/>
                <c:pt idx="0">
                  <c:v>TOTAL</c:v>
                </c:pt>
                <c:pt idx="1">
                  <c:v>EB Professor João Dias Agudo</c:v>
                </c:pt>
                <c:pt idx="2">
                  <c:v>EB S. Miguel do Milharado</c:v>
                </c:pt>
                <c:pt idx="3">
                  <c:v>EB Santo Estêvão das Galés</c:v>
                </c:pt>
                <c:pt idx="4">
                  <c:v>JI Beatriz Costa</c:v>
                </c:pt>
              </c:strCache>
            </c:strRef>
          </c:cat>
          <c:val>
            <c:numRef>
              <c:f>'Gráficos JI'!$B$6:$B$10</c:f>
              <c:numCache>
                <c:formatCode>General</c:formatCode>
                <c:ptCount val="5"/>
                <c:pt idx="0">
                  <c:v>11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27-4103-B0F8-8F32939EB4A4}"/>
            </c:ext>
          </c:extLst>
        </c:ser>
        <c:ser>
          <c:idx val="1"/>
          <c:order val="1"/>
          <c:tx>
            <c:strRef>
              <c:f>'Gráficos JI'!$C$5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JI'!$A$6:$A$10</c:f>
              <c:strCache>
                <c:ptCount val="5"/>
                <c:pt idx="0">
                  <c:v>TOTAL</c:v>
                </c:pt>
                <c:pt idx="1">
                  <c:v>EB Professor João Dias Agudo</c:v>
                </c:pt>
                <c:pt idx="2">
                  <c:v>EB S. Miguel do Milharado</c:v>
                </c:pt>
                <c:pt idx="3">
                  <c:v>EB Santo Estêvão das Galés</c:v>
                </c:pt>
                <c:pt idx="4">
                  <c:v>JI Beatriz Costa</c:v>
                </c:pt>
              </c:strCache>
            </c:strRef>
          </c:cat>
          <c:val>
            <c:numRef>
              <c:f>'Gráficos JI'!$C$6:$C$10</c:f>
              <c:numCache>
                <c:formatCode>General</c:formatCode>
                <c:ptCount val="5"/>
                <c:pt idx="0">
                  <c:v>42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27-4103-B0F8-8F32939EB4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68128"/>
        <c:axId val="-1952664320"/>
      </c:barChart>
      <c:catAx>
        <c:axId val="-195266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4320"/>
        <c:crosses val="autoZero"/>
        <c:auto val="1"/>
        <c:lblAlgn val="ctr"/>
        <c:lblOffset val="100"/>
        <c:noMultiLvlLbl val="0"/>
      </c:catAx>
      <c:valAx>
        <c:axId val="-195266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2FF-4D24-AB20-FCA3F7969D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2FF-4D24-AB20-FCA3F7969D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JI'!$X$5:$Y$5</c:f>
              <c:numCache>
                <c:formatCode>General</c:formatCode>
                <c:ptCount val="2"/>
                <c:pt idx="0">
                  <c:v>10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2FF-4D24-AB20-FCA3F7969D75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2FF-4D24-AB20-FCA3F7969D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2FF-4D24-AB20-FCA3F7969D75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2FF-4D24-AB20-FCA3F7969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31-4D1F-84C2-92458AEDCE7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31-4D1F-84C2-92458AEDCE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JI'!$X$6:$Y$6</c:f>
              <c:numCache>
                <c:formatCode>General</c:formatCode>
                <c:ptCount val="2"/>
                <c:pt idx="0">
                  <c:v>10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031-4D1F-84C2-92458AEDCE70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031-4D1F-84C2-92458AEDCE7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031-4D1F-84C2-92458AEDCE70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031-4D1F-84C2-92458AEDC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05-4577-8388-38A1A6CF657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05-4577-8388-38A1A6CF657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JI'!$X$7:$Y$7</c:f>
              <c:numCache>
                <c:formatCode>General</c:formatCode>
                <c:ptCount val="2"/>
                <c:pt idx="0">
                  <c:v>16</c:v>
                </c:pt>
                <c:pt idx="1">
                  <c:v>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05-4577-8388-38A1A6CF657F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005-4577-8388-38A1A6CF657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005-4577-8388-38A1A6CF657F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005-4577-8388-38A1A6CF6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0D2-45C4-A37C-0B1FB826271A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0D2-45C4-A37C-0B1FB82627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JI'!$X$8:$Y$8</c:f>
              <c:numCache>
                <c:formatCode>General</c:formatCode>
                <c:ptCount val="2"/>
                <c:pt idx="0">
                  <c:v>7</c:v>
                </c:pt>
                <c:pt idx="1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0D2-45C4-A37C-0B1FB826271A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0D2-45C4-A37C-0B1FB826271A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0D2-45C4-A37C-0B1FB826271A}"/>
              </c:ext>
            </c:extLst>
          </c:dPt>
          <c:cat>
            <c:strRef>
              <c:f>'Gráficos JI'!$X$4:$Y$4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D0D2-45C4-A37C-0B1FB8262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Gráficos!$B$11</c:f>
              <c:strCache>
                <c:ptCount val="1"/>
                <c:pt idx="0">
                  <c:v>Realizadas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3"/>
          <c:dPt>
            <c:idx val="0"/>
            <c:bubble3D val="0"/>
            <c:explosion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55-4DB8-994A-DF2ED04F51C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55-4DB8-994A-DF2ED04F51CE}"/>
              </c:ext>
            </c:extLst>
          </c:dPt>
          <c:dPt>
            <c:idx val="2"/>
            <c:bubble3D val="0"/>
            <c:spPr>
              <a:solidFill>
                <a:srgbClr val="FE9900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855-4DB8-994A-DF2ED04F51C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855-4DB8-994A-DF2ED04F51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Gráficos!$A$12:$A$15</c:f>
              <c:strCache>
                <c:ptCount val="4"/>
                <c:pt idx="0">
                  <c:v>AEVP</c:v>
                </c:pt>
                <c:pt idx="1">
                  <c:v>Pré-Escolar</c:v>
                </c:pt>
                <c:pt idx="2">
                  <c:v>1.º Ciclo</c:v>
                </c:pt>
                <c:pt idx="3">
                  <c:v>2.º e 3.º Ciclos</c:v>
                </c:pt>
              </c:strCache>
            </c:strRef>
          </c:cat>
          <c:val>
            <c:numRef>
              <c:f>Gráficos!$B$12:$B$15</c:f>
              <c:numCache>
                <c:formatCode>General</c:formatCode>
                <c:ptCount val="4"/>
                <c:pt idx="0">
                  <c:v>93</c:v>
                </c:pt>
                <c:pt idx="1">
                  <c:v>53</c:v>
                </c:pt>
                <c:pt idx="2">
                  <c:v>107</c:v>
                </c:pt>
                <c:pt idx="3">
                  <c:v>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855-4DB8-994A-DF2ED04F51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02154435065101"/>
          <c:y val="0.91724482356372095"/>
          <c:w val="0.70426003138809201"/>
          <c:h val="6.61462962962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E5D-4326-A5E0-99AAB64E6C6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E5D-4326-A5E0-99AAB64E6C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JI'!$X$22:$Y$22</c:f>
              <c:numCache>
                <c:formatCode>General</c:formatCode>
                <c:ptCount val="2"/>
                <c:pt idx="0">
                  <c:v>29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E5D-4326-A5E0-99AAB64E6C6C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E5D-4326-A5E0-99AAB64E6C6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E5D-4326-A5E0-99AAB64E6C6C}"/>
              </c:ext>
            </c:extLst>
          </c:dPt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E5D-4326-A5E0-99AAB64E6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JI'!$W$23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62-464E-98EB-4EE3B1535A1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62-464E-98EB-4EE3B1535A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JI'!$X$23:$Y$23</c:f>
              <c:numCache>
                <c:formatCode>General</c:formatCode>
                <c:ptCount val="2"/>
                <c:pt idx="0">
                  <c:v>13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D62-464E-98EB-4EE3B1535A10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D62-464E-98EB-4EE3B1535A1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D62-464E-98EB-4EE3B1535A10}"/>
              </c:ext>
            </c:extLst>
          </c:dPt>
          <c:cat>
            <c:strRef>
              <c:f>'Gráficos JI'!$X$21:$Y$21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ED62-464E-98EB-4EE3B1535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JI'!$B$23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JI'!$B$24:$B$33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8</c:v>
                </c:pt>
                <c:pt idx="3">
                  <c:v>28</c:v>
                </c:pt>
                <c:pt idx="4">
                  <c:v>18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11</c:v>
                </c:pt>
                <c:pt idx="9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45-4680-9BC2-0CBF9D32BC9D}"/>
            </c:ext>
          </c:extLst>
        </c:ser>
        <c:ser>
          <c:idx val="1"/>
          <c:order val="1"/>
          <c:tx>
            <c:strRef>
              <c:f>'Gráficos JI'!$C$23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JI'!$C$24:$C$33</c:f>
              <c:numCache>
                <c:formatCode>General</c:formatCode>
                <c:ptCount val="10"/>
                <c:pt idx="0">
                  <c:v>33</c:v>
                </c:pt>
                <c:pt idx="1">
                  <c:v>33</c:v>
                </c:pt>
                <c:pt idx="2">
                  <c:v>45</c:v>
                </c:pt>
                <c:pt idx="3">
                  <c:v>25</c:v>
                </c:pt>
                <c:pt idx="4">
                  <c:v>35</c:v>
                </c:pt>
                <c:pt idx="5">
                  <c:v>31</c:v>
                </c:pt>
                <c:pt idx="6">
                  <c:v>30</c:v>
                </c:pt>
                <c:pt idx="7">
                  <c:v>29</c:v>
                </c:pt>
                <c:pt idx="8">
                  <c:v>42</c:v>
                </c:pt>
                <c:pt idx="9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45-4680-9BC2-0CBF9D32BC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53984"/>
        <c:axId val="-1952653440"/>
      </c:barChart>
      <c:catAx>
        <c:axId val="-195265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53440"/>
        <c:crosses val="autoZero"/>
        <c:auto val="1"/>
        <c:lblAlgn val="ctr"/>
        <c:lblOffset val="100"/>
        <c:noMultiLvlLbl val="0"/>
      </c:catAx>
      <c:valAx>
        <c:axId val="-195265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5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JI'!$B$42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JI'!$B$43:$B$48</c:f>
              <c:numCache>
                <c:formatCode>General</c:formatCode>
                <c:ptCount val="6"/>
                <c:pt idx="0">
                  <c:v>8</c:v>
                </c:pt>
                <c:pt idx="1">
                  <c:v>34</c:v>
                </c:pt>
                <c:pt idx="2">
                  <c:v>28</c:v>
                </c:pt>
                <c:pt idx="3">
                  <c:v>7</c:v>
                </c:pt>
                <c:pt idx="4">
                  <c:v>7</c:v>
                </c:pt>
                <c:pt idx="5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C83-490D-AA45-FF18F2AFD047}"/>
            </c:ext>
          </c:extLst>
        </c:ser>
        <c:ser>
          <c:idx val="1"/>
          <c:order val="1"/>
          <c:tx>
            <c:strRef>
              <c:f>'Gráficos JI'!$C$42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JI'!$C$43:$C$48</c:f>
              <c:numCache>
                <c:formatCode>General</c:formatCode>
                <c:ptCount val="6"/>
                <c:pt idx="0">
                  <c:v>45</c:v>
                </c:pt>
                <c:pt idx="1">
                  <c:v>19</c:v>
                </c:pt>
                <c:pt idx="2">
                  <c:v>25</c:v>
                </c:pt>
                <c:pt idx="3">
                  <c:v>46</c:v>
                </c:pt>
                <c:pt idx="4">
                  <c:v>46</c:v>
                </c:pt>
                <c:pt idx="5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C83-490D-AA45-FF18F2AFD0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66496"/>
        <c:axId val="-1952667584"/>
      </c:barChart>
      <c:catAx>
        <c:axId val="-195266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7584"/>
        <c:crosses val="autoZero"/>
        <c:auto val="1"/>
        <c:lblAlgn val="ctr"/>
        <c:lblOffset val="100"/>
        <c:noMultiLvlLbl val="0"/>
      </c:catAx>
      <c:valAx>
        <c:axId val="-195266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JI'!$B$42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JI'!$B$51:$B$52</c:f>
              <c:numCache>
                <c:formatCode>General</c:formatCode>
                <c:ptCount val="2"/>
                <c:pt idx="0">
                  <c:v>18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3C-4620-BC38-329FF64F7B6D}"/>
            </c:ext>
          </c:extLst>
        </c:ser>
        <c:ser>
          <c:idx val="1"/>
          <c:order val="1"/>
          <c:tx>
            <c:strRef>
              <c:f>'Gráficos JI'!$C$42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JI'!$A$51:$A$52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JI'!$C$51:$C$52</c:f>
              <c:numCache>
                <c:formatCode>General</c:formatCode>
                <c:ptCount val="2"/>
                <c:pt idx="0">
                  <c:v>35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3C-4620-BC38-329FF64F7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62144"/>
        <c:axId val="-1952654528"/>
      </c:barChart>
      <c:catAx>
        <c:axId val="-19526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54528"/>
        <c:crosses val="autoZero"/>
        <c:auto val="1"/>
        <c:lblAlgn val="ctr"/>
        <c:lblOffset val="100"/>
        <c:noMultiLvlLbl val="0"/>
      </c:catAx>
      <c:valAx>
        <c:axId val="-195265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2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JI'!$X$37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A4-422E-A68C-E7CFDF5433D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A4-422E-A68C-E7CFDF5433D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CA4-422E-A68C-E7CFDF5433D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CA4-422E-A68C-E7CFDF5433D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CA4-422E-A68C-E7CFDF5433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'Gráficos JI'!$W$38:$W$42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JI'!$X$38:$X$42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5CA4-422E-A68C-E7CFDF5433DD}"/>
            </c:ext>
          </c:extLst>
        </c:ser>
        <c:ser>
          <c:idx val="0"/>
          <c:order val="1"/>
          <c:tx>
            <c:strRef>
              <c:f>'Gráficos JI'!$W$4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CA4-422E-A68C-E7CFDF5433D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5CA4-422E-A68C-E7CFDF5433DD}"/>
              </c:ext>
            </c:extLst>
          </c:dPt>
          <c:cat>
            <c:numRef>
              <c:f>'Gráficos JI'!$W$38:$W$42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JI'!$X$4:$Y$4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5CA4-422E-A68C-E7CFDF543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1º Ciclo'!$B$5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Ciclo'!$A$6:$A$10</c:f>
              <c:strCache>
                <c:ptCount val="5"/>
                <c:pt idx="0">
                  <c:v>TOTAL</c:v>
                </c:pt>
                <c:pt idx="1">
                  <c:v>EB n.º 1 Venda do Pinheiro</c:v>
                </c:pt>
                <c:pt idx="2">
                  <c:v>EB Professor João Dias Agudo</c:v>
                </c:pt>
                <c:pt idx="3">
                  <c:v>EB S. Miguel do Milharado</c:v>
                </c:pt>
                <c:pt idx="4">
                  <c:v>EB Santo Estêvão das Galés</c:v>
                </c:pt>
              </c:strCache>
            </c:strRef>
          </c:cat>
          <c:val>
            <c:numRef>
              <c:f>'Gráficos 1º Ciclo'!$B$6:$B$10</c:f>
              <c:numCache>
                <c:formatCode>General</c:formatCode>
                <c:ptCount val="5"/>
                <c:pt idx="0">
                  <c:v>35</c:v>
                </c:pt>
                <c:pt idx="1">
                  <c:v>23</c:v>
                </c:pt>
                <c:pt idx="2">
                  <c:v>0</c:v>
                </c:pt>
                <c:pt idx="3">
                  <c:v>9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B8-4B24-A270-65FD72FF2A2C}"/>
            </c:ext>
          </c:extLst>
        </c:ser>
        <c:ser>
          <c:idx val="1"/>
          <c:order val="1"/>
          <c:tx>
            <c:strRef>
              <c:f>'Gráficos 1º Ciclo'!$C$5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Ciclo'!$A$6:$A$10</c:f>
              <c:strCache>
                <c:ptCount val="5"/>
                <c:pt idx="0">
                  <c:v>TOTAL</c:v>
                </c:pt>
                <c:pt idx="1">
                  <c:v>EB n.º 1 Venda do Pinheiro</c:v>
                </c:pt>
                <c:pt idx="2">
                  <c:v>EB Professor João Dias Agudo</c:v>
                </c:pt>
                <c:pt idx="3">
                  <c:v>EB S. Miguel do Milharado</c:v>
                </c:pt>
                <c:pt idx="4">
                  <c:v>EB Santo Estêvão das Galés</c:v>
                </c:pt>
              </c:strCache>
            </c:strRef>
          </c:cat>
          <c:val>
            <c:numRef>
              <c:f>'Gráficos 1º Ciclo'!$C$6:$C$10</c:f>
              <c:numCache>
                <c:formatCode>General</c:formatCode>
                <c:ptCount val="5"/>
                <c:pt idx="0">
                  <c:v>72</c:v>
                </c:pt>
                <c:pt idx="1">
                  <c:v>24</c:v>
                </c:pt>
                <c:pt idx="2">
                  <c:v>13</c:v>
                </c:pt>
                <c:pt idx="3">
                  <c:v>11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B8-4B24-A270-65FD72FF2A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65952"/>
        <c:axId val="-1952664864"/>
      </c:barChart>
      <c:catAx>
        <c:axId val="-195266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4864"/>
        <c:crosses val="autoZero"/>
        <c:auto val="1"/>
        <c:lblAlgn val="ctr"/>
        <c:lblOffset val="100"/>
        <c:noMultiLvlLbl val="0"/>
      </c:catAx>
      <c:valAx>
        <c:axId val="-195266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8A-4908-B90A-046762370BC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8A-4908-B90A-046762370B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Ciclo'!$Y$5:$Z$5</c:f>
              <c:numCache>
                <c:formatCode>General</c:formatCode>
                <c:ptCount val="2"/>
                <c:pt idx="0">
                  <c:v>11</c:v>
                </c:pt>
                <c:pt idx="1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68A-4908-B90A-046762370BC3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68A-4908-B90A-046762370BC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68A-4908-B90A-046762370BC3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68A-4908-B90A-046762370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9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5F-4CE1-B992-CEAAEEAD6DE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5F-4CE1-B992-CEAAEEAD6D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Ciclo'!$Y$6:$Z$6</c:f>
              <c:numCache>
                <c:formatCode>General</c:formatCode>
                <c:ptCount val="2"/>
                <c:pt idx="0">
                  <c:v>61</c:v>
                </c:pt>
                <c:pt idx="1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E5F-4CE1-B992-CEAAEEAD6DEE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E5F-4CE1-B992-CEAAEEAD6DE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E5F-4CE1-B992-CEAAEEAD6DEE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E5F-4CE1-B992-CEAAEEAD6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CC6-4B4E-A0AF-11F5615F0BEB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CC6-4B4E-A0AF-11F5615F0B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Ciclo'!$Y$7:$Z$7</c:f>
              <c:numCache>
                <c:formatCode>General</c:formatCode>
                <c:ptCount val="2"/>
                <c:pt idx="0">
                  <c:v>38</c:v>
                </c:pt>
                <c:pt idx="1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CC6-4B4E-A0AF-11F5615F0BEB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9CC6-4B4E-A0AF-11F5615F0BEB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9CC6-4B4E-A0AF-11F5615F0BEB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CC6-4B4E-A0AF-11F5615F0B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AEVP'!$B$5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AEVP'!$A$6:$A$17</c:f>
              <c:strCache>
                <c:ptCount val="12"/>
                <c:pt idx="0">
                  <c:v>TOTAL</c:v>
                </c:pt>
                <c:pt idx="1">
                  <c:v>Bibliotecas Escolares</c:v>
                </c:pt>
                <c:pt idx="2">
                  <c:v>Direção</c:v>
                </c:pt>
                <c:pt idx="3">
                  <c:v>Eco Escolas</c:v>
                </c:pt>
                <c:pt idx="4">
                  <c:v>Educação Especial</c:v>
                </c:pt>
                <c:pt idx="5">
                  <c:v>Jornal Escolar</c:v>
                </c:pt>
                <c:pt idx="6">
                  <c:v>Plano Nacional de Artes</c:v>
                </c:pt>
                <c:pt idx="7">
                  <c:v>Plano Nacional de Cinema</c:v>
                </c:pt>
                <c:pt idx="8">
                  <c:v>Plano Tecnológico Digital</c:v>
                </c:pt>
                <c:pt idx="9">
                  <c:v>Programa de Educação para a Saúde</c:v>
                </c:pt>
                <c:pt idx="10">
                  <c:v>Projetos</c:v>
                </c:pt>
                <c:pt idx="11">
                  <c:v>Serviço Psicologia e Orientação</c:v>
                </c:pt>
              </c:strCache>
            </c:strRef>
          </c:cat>
          <c:val>
            <c:numRef>
              <c:f>'Gráficos AEVP'!$B$6:$B$17</c:f>
              <c:numCache>
                <c:formatCode>General</c:formatCode>
                <c:ptCount val="12"/>
                <c:pt idx="0">
                  <c:v>11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EA-4D0A-8A3A-B327E5255343}"/>
            </c:ext>
          </c:extLst>
        </c:ser>
        <c:ser>
          <c:idx val="1"/>
          <c:order val="1"/>
          <c:tx>
            <c:strRef>
              <c:f>'Gráficos AEVP'!$C$5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AEVP'!$A$6:$A$17</c:f>
              <c:strCache>
                <c:ptCount val="12"/>
                <c:pt idx="0">
                  <c:v>TOTAL</c:v>
                </c:pt>
                <c:pt idx="1">
                  <c:v>Bibliotecas Escolares</c:v>
                </c:pt>
                <c:pt idx="2">
                  <c:v>Direção</c:v>
                </c:pt>
                <c:pt idx="3">
                  <c:v>Eco Escolas</c:v>
                </c:pt>
                <c:pt idx="4">
                  <c:v>Educação Especial</c:v>
                </c:pt>
                <c:pt idx="5">
                  <c:v>Jornal Escolar</c:v>
                </c:pt>
                <c:pt idx="6">
                  <c:v>Plano Nacional de Artes</c:v>
                </c:pt>
                <c:pt idx="7">
                  <c:v>Plano Nacional de Cinema</c:v>
                </c:pt>
                <c:pt idx="8">
                  <c:v>Plano Tecnológico Digital</c:v>
                </c:pt>
                <c:pt idx="9">
                  <c:v>Programa de Educação para a Saúde</c:v>
                </c:pt>
                <c:pt idx="10">
                  <c:v>Projetos</c:v>
                </c:pt>
                <c:pt idx="11">
                  <c:v>Serviço Psicologia e Orientação</c:v>
                </c:pt>
              </c:strCache>
            </c:strRef>
          </c:cat>
          <c:val>
            <c:numRef>
              <c:f>'Gráficos AEVP'!$C$6:$C$17</c:f>
              <c:numCache>
                <c:formatCode>General</c:formatCode>
                <c:ptCount val="12"/>
                <c:pt idx="0">
                  <c:v>82</c:v>
                </c:pt>
                <c:pt idx="1">
                  <c:v>23</c:v>
                </c:pt>
                <c:pt idx="2">
                  <c:v>5</c:v>
                </c:pt>
                <c:pt idx="3">
                  <c:v>7</c:v>
                </c:pt>
                <c:pt idx="4">
                  <c:v>11</c:v>
                </c:pt>
                <c:pt idx="5">
                  <c:v>1</c:v>
                </c:pt>
                <c:pt idx="6">
                  <c:v>0</c:v>
                </c:pt>
                <c:pt idx="7">
                  <c:v>4</c:v>
                </c:pt>
                <c:pt idx="8">
                  <c:v>4</c:v>
                </c:pt>
                <c:pt idx="9">
                  <c:v>1</c:v>
                </c:pt>
                <c:pt idx="10">
                  <c:v>4</c:v>
                </c:pt>
                <c:pt idx="11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EA-4D0A-8A3A-B327E52553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56704"/>
        <c:axId val="-1952661600"/>
      </c:barChart>
      <c:catAx>
        <c:axId val="-195265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1600"/>
        <c:crosses val="autoZero"/>
        <c:auto val="1"/>
        <c:lblAlgn val="ctr"/>
        <c:lblOffset val="100"/>
        <c:noMultiLvlLbl val="0"/>
      </c:catAx>
      <c:valAx>
        <c:axId val="-195266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5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3D-4A9B-B009-3BC6DD347B3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3D-4A9B-B009-3BC6DD347B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Ciclo'!$Y$8:$Z$8</c:f>
              <c:numCache>
                <c:formatCode>General</c:formatCode>
                <c:ptCount val="2"/>
                <c:pt idx="0">
                  <c:v>83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3D-4A9B-B009-3BC6DD347B3D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23D-4A9B-B009-3BC6DD347B3D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23D-4A9B-B009-3BC6DD347B3D}"/>
              </c:ext>
            </c:extLst>
          </c:dPt>
          <c:cat>
            <c:strRef>
              <c:f>'Gráficos 1º Ciclo'!$Y$4:$Z$4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23D-4A9B-B009-3BC6DD347B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C82-495D-BAD9-62756ED4964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C82-495D-BAD9-62756ED496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Ciclo'!$Y$22:$Z$22</c:f>
              <c:numCache>
                <c:formatCode>General</c:formatCode>
                <c:ptCount val="2"/>
                <c:pt idx="0">
                  <c:v>41</c:v>
                </c:pt>
                <c:pt idx="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C82-495D-BAD9-62756ED49645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7C82-495D-BAD9-62756ED4964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7C82-495D-BAD9-62756ED49645}"/>
              </c:ext>
            </c:extLst>
          </c:dPt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7C82-495D-BAD9-62756ED496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Ciclo'!$X$23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FE-469F-96B9-601767494B5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FE-469F-96B9-601767494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Ciclo'!$Y$23:$Z$23</c:f>
              <c:numCache>
                <c:formatCode>General</c:formatCode>
                <c:ptCount val="2"/>
                <c:pt idx="0">
                  <c:v>18</c:v>
                </c:pt>
                <c:pt idx="1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3FE-469F-96B9-601767494B54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3FE-469F-96B9-601767494B54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3FE-469F-96B9-601767494B54}"/>
              </c:ext>
            </c:extLst>
          </c:dPt>
          <c:cat>
            <c:strRef>
              <c:f>'Gráficos 1º Ciclo'!$Y$21:$Z$21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3FE-469F-96B9-601767494B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1º Ciclo'!$B$23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1º Ciclo'!$B$24:$B$33</c:f>
              <c:numCache>
                <c:formatCode>General</c:formatCode>
                <c:ptCount val="10"/>
                <c:pt idx="0">
                  <c:v>33</c:v>
                </c:pt>
                <c:pt idx="1">
                  <c:v>69</c:v>
                </c:pt>
                <c:pt idx="2">
                  <c:v>22</c:v>
                </c:pt>
                <c:pt idx="3">
                  <c:v>59</c:v>
                </c:pt>
                <c:pt idx="4">
                  <c:v>85</c:v>
                </c:pt>
                <c:pt idx="5">
                  <c:v>77</c:v>
                </c:pt>
                <c:pt idx="6">
                  <c:v>52</c:v>
                </c:pt>
                <c:pt idx="7">
                  <c:v>50</c:v>
                </c:pt>
                <c:pt idx="8">
                  <c:v>37</c:v>
                </c:pt>
                <c:pt idx="9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33E-4E45-860D-708129BD92F2}"/>
            </c:ext>
          </c:extLst>
        </c:ser>
        <c:ser>
          <c:idx val="1"/>
          <c:order val="1"/>
          <c:tx>
            <c:strRef>
              <c:f>'Gráficos 1º Ciclo'!$C$23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1º Ciclo'!$C$24:$C$33</c:f>
              <c:numCache>
                <c:formatCode>General</c:formatCode>
                <c:ptCount val="10"/>
                <c:pt idx="0">
                  <c:v>74</c:v>
                </c:pt>
                <c:pt idx="1">
                  <c:v>38</c:v>
                </c:pt>
                <c:pt idx="2">
                  <c:v>85</c:v>
                </c:pt>
                <c:pt idx="3">
                  <c:v>48</c:v>
                </c:pt>
                <c:pt idx="4">
                  <c:v>22</c:v>
                </c:pt>
                <c:pt idx="5">
                  <c:v>30</c:v>
                </c:pt>
                <c:pt idx="6">
                  <c:v>55</c:v>
                </c:pt>
                <c:pt idx="7">
                  <c:v>57</c:v>
                </c:pt>
                <c:pt idx="8">
                  <c:v>70</c:v>
                </c:pt>
                <c:pt idx="9">
                  <c:v>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33E-4E45-860D-708129BD92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952661056"/>
        <c:axId val="-1952655616"/>
      </c:barChart>
      <c:catAx>
        <c:axId val="-195266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55616"/>
        <c:crosses val="autoZero"/>
        <c:auto val="1"/>
        <c:lblAlgn val="ctr"/>
        <c:lblOffset val="100"/>
        <c:noMultiLvlLbl val="0"/>
      </c:catAx>
      <c:valAx>
        <c:axId val="-195265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266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1º Ciclo'!$B$42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1º Ciclo'!$B$43:$B$48</c:f>
              <c:numCache>
                <c:formatCode>General</c:formatCode>
                <c:ptCount val="6"/>
                <c:pt idx="0">
                  <c:v>35</c:v>
                </c:pt>
                <c:pt idx="1">
                  <c:v>64</c:v>
                </c:pt>
                <c:pt idx="2">
                  <c:v>47</c:v>
                </c:pt>
                <c:pt idx="3">
                  <c:v>25</c:v>
                </c:pt>
                <c:pt idx="4">
                  <c:v>20</c:v>
                </c:pt>
                <c:pt idx="5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4-4F9B-8448-AEB461A4E8CD}"/>
            </c:ext>
          </c:extLst>
        </c:ser>
        <c:ser>
          <c:idx val="1"/>
          <c:order val="1"/>
          <c:tx>
            <c:strRef>
              <c:f>'Gráficos 1º Ciclo'!$C$42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1º Ciclo'!$C$43:$C$48</c:f>
              <c:numCache>
                <c:formatCode>General</c:formatCode>
                <c:ptCount val="6"/>
                <c:pt idx="0">
                  <c:v>72</c:v>
                </c:pt>
                <c:pt idx="1">
                  <c:v>43</c:v>
                </c:pt>
                <c:pt idx="2">
                  <c:v>60</c:v>
                </c:pt>
                <c:pt idx="3">
                  <c:v>82</c:v>
                </c:pt>
                <c:pt idx="4">
                  <c:v>87</c:v>
                </c:pt>
                <c:pt idx="5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BD4-4F9B-8448-AEB461A4E8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2105426832"/>
        <c:axId val="-1838138400"/>
      </c:barChart>
      <c:catAx>
        <c:axId val="-210542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38400"/>
        <c:crosses val="autoZero"/>
        <c:auto val="1"/>
        <c:lblAlgn val="ctr"/>
        <c:lblOffset val="100"/>
        <c:noMultiLvlLbl val="0"/>
      </c:catAx>
      <c:valAx>
        <c:axId val="-183813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542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1º Ciclo'!$B$42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1º Ciclo'!$B$51:$B$52</c:f>
              <c:numCache>
                <c:formatCode>General</c:formatCode>
                <c:ptCount val="2"/>
                <c:pt idx="0">
                  <c:v>32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C9-4FE3-B91E-8F7BC8A869DE}"/>
            </c:ext>
          </c:extLst>
        </c:ser>
        <c:ser>
          <c:idx val="1"/>
          <c:order val="1"/>
          <c:tx>
            <c:strRef>
              <c:f>'Gráficos 1º Ciclo'!$C$42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1º Ciclo'!$A$51:$A$52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1º Ciclo'!$C$51:$C$52</c:f>
              <c:numCache>
                <c:formatCode>General</c:formatCode>
                <c:ptCount val="2"/>
                <c:pt idx="0">
                  <c:v>75</c:v>
                </c:pt>
                <c:pt idx="1">
                  <c:v>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C9-4FE3-B91E-8F7BC8A869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838142208"/>
        <c:axId val="-1838141664"/>
      </c:barChart>
      <c:catAx>
        <c:axId val="-18381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1664"/>
        <c:crosses val="autoZero"/>
        <c:auto val="1"/>
        <c:lblAlgn val="ctr"/>
        <c:lblOffset val="100"/>
        <c:noMultiLvlLbl val="0"/>
      </c:catAx>
      <c:valAx>
        <c:axId val="-18381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1º Ciclo'!$Y$37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D6F-4705-8B39-D1388FBD333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D6F-4705-8B39-D1388FBD333F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6D6F-4705-8B39-D1388FBD333F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6D6F-4705-8B39-D1388FBD333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6D6F-4705-8B39-D1388FBD33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'Gráficos 1º Ciclo'!$X$38:$X$42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1º Ciclo'!$Y$38:$Y$42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14</c:v>
                </c:pt>
                <c:pt idx="4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D6F-4705-8B39-D1388FBD333F}"/>
            </c:ext>
          </c:extLst>
        </c:ser>
        <c:ser>
          <c:idx val="0"/>
          <c:order val="1"/>
          <c:tx>
            <c:strRef>
              <c:f>'Gráficos 1º Ciclo'!$X$4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D6F-4705-8B39-D1388FBD333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6D6F-4705-8B39-D1388FBD333F}"/>
              </c:ext>
            </c:extLst>
          </c:dPt>
          <c:cat>
            <c:numRef>
              <c:f>'Gráficos 1º Ciclo'!$X$38:$X$42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1º Ciclo'!$Y$4:$Z$4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6D6F-4705-8B39-D1388FBD3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'Gráficos 2º e 3º Ciclos'!$B$5</c:f>
              <c:strCache>
                <c:ptCount val="1"/>
                <c:pt idx="0">
                  <c:v>Com Custo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Ciclos'!$A$6:$A$7</c:f>
              <c:strCache>
                <c:ptCount val="2"/>
                <c:pt idx="0">
                  <c:v>TOTAL</c:v>
                </c:pt>
                <c:pt idx="1">
                  <c:v>EB Venda do Pinheiro</c:v>
                </c:pt>
              </c:strCache>
            </c:strRef>
          </c:cat>
          <c:val>
            <c:numRef>
              <c:f>'Gráficos 2º e 3º Ciclos'!$B$6:$B$7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A5-4095-A07C-6114478A8FEB}"/>
            </c:ext>
          </c:extLst>
        </c:ser>
        <c:ser>
          <c:idx val="1"/>
          <c:order val="1"/>
          <c:tx>
            <c:strRef>
              <c:f>'Gráficos 2º e 3º Ciclos'!$C$5</c:f>
              <c:strCache>
                <c:ptCount val="1"/>
                <c:pt idx="0">
                  <c:v>Sem Custo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Ciclos'!$A$6:$A$7</c:f>
              <c:strCache>
                <c:ptCount val="2"/>
                <c:pt idx="0">
                  <c:v>TOTAL</c:v>
                </c:pt>
                <c:pt idx="1">
                  <c:v>EB Venda do Pinheiro</c:v>
                </c:pt>
              </c:strCache>
            </c:strRef>
          </c:cat>
          <c:val>
            <c:numRef>
              <c:f>'Gráficos 2º e 3º Ciclos'!$C$6:$C$7</c:f>
              <c:numCache>
                <c:formatCode>General</c:formatCode>
                <c:ptCount val="2"/>
                <c:pt idx="0">
                  <c:v>43</c:v>
                </c:pt>
                <c:pt idx="1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A5-4095-A07C-6114478A8F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838138944"/>
        <c:axId val="-1838141120"/>
      </c:barChart>
      <c:catAx>
        <c:axId val="-183813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1120"/>
        <c:crosses val="autoZero"/>
        <c:auto val="1"/>
        <c:lblAlgn val="ctr"/>
        <c:lblOffset val="100"/>
        <c:noMultiLvlLbl val="0"/>
      </c:catAx>
      <c:valAx>
        <c:axId val="-183814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3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001707650841103"/>
          <c:y val="0.908618404611924"/>
          <c:w val="0.31998292349158902"/>
          <c:h val="8.1823743827931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0CF-45BB-AE32-34C2DDC2CAA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0CF-45BB-AE32-34C2DDC2CA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Ciclos'!$Y$5:$Z$5</c:f>
              <c:numCache>
                <c:formatCode>General</c:formatCode>
                <c:ptCount val="2"/>
                <c:pt idx="0">
                  <c:v>1</c:v>
                </c:pt>
                <c:pt idx="1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0CF-45BB-AE32-34C2DDC2CAA0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0CF-45BB-AE32-34C2DDC2CAA0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0CF-45BB-AE32-34C2DDC2CAA0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0CF-45BB-AE32-34C2DDC2C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6E4-49B2-A97D-3C8832E6046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6E4-49B2-A97D-3C8832E6046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Ciclos'!$Y$6:$Z$6</c:f>
              <c:numCache>
                <c:formatCode>General</c:formatCode>
                <c:ptCount val="2"/>
                <c:pt idx="0">
                  <c:v>33</c:v>
                </c:pt>
                <c:pt idx="1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6E4-49B2-A97D-3C8832E6046E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6E4-49B2-A97D-3C8832E6046E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6E4-49B2-A97D-3C8832E6046E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6E4-49B2-A97D-3C8832E60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AEVP'!$X$5</c:f>
              <c:strCache>
                <c:ptCount val="1"/>
                <c:pt idx="0">
                  <c:v>Estabelecimentos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B5-4AB1-9A9E-176FA4DDC87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B5-4AB1-9A9E-176FA4DDC8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AEVP'!$Y$5:$Z$5</c:f>
              <c:numCache>
                <c:formatCode>General</c:formatCode>
                <c:ptCount val="2"/>
                <c:pt idx="0">
                  <c:v>31</c:v>
                </c:pt>
                <c:pt idx="1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AB5-4AB1-9A9E-176FA4DDC87C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AB5-4AB1-9A9E-176FA4DDC87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AB5-4AB1-9A9E-176FA4DDC87C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AB5-4AB1-9A9E-176FA4DDC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3A4-49B5-984D-4D8757AD530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3A4-49B5-984D-4D8757AD53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Ciclos'!$Y$7:$Z$7</c:f>
              <c:numCache>
                <c:formatCode>General</c:formatCode>
                <c:ptCount val="2"/>
                <c:pt idx="0">
                  <c:v>15</c:v>
                </c:pt>
                <c:pt idx="1">
                  <c:v>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3A4-49B5-984D-4D8757AD5301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3A4-49B5-984D-4D8757AD530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3A4-49B5-984D-4D8757AD5301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3A4-49B5-984D-4D8757AD53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258-4B1F-AA27-712CB41C12F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258-4B1F-AA27-712CB41C12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Ciclos'!$Y$8:$Z$8</c:f>
              <c:numCache>
                <c:formatCode>General</c:formatCode>
                <c:ptCount val="2"/>
                <c:pt idx="0">
                  <c:v>27</c:v>
                </c:pt>
                <c:pt idx="1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258-4B1F-AA27-712CB41C12F3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C258-4B1F-AA27-712CB41C12F3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C258-4B1F-AA27-712CB41C12F3}"/>
              </c:ext>
            </c:extLst>
          </c:dPt>
          <c:cat>
            <c:strRef>
              <c:f>'Gráficos 2º e 3º Ciclos'!$Y$4:$Z$4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258-4B1F-AA27-712CB41C1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B8F-4556-B6DF-B84679FD699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B8F-4556-B6DF-B84679FD69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Ciclos'!$Y$22:$Z$22</c:f>
              <c:numCache>
                <c:formatCode>General</c:formatCode>
                <c:ptCount val="2"/>
                <c:pt idx="0">
                  <c:v>11</c:v>
                </c:pt>
                <c:pt idx="1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8F-4556-B6DF-B84679FD699C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6B8F-4556-B6DF-B84679FD699C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B8F-4556-B6DF-B84679FD699C}"/>
              </c:ext>
            </c:extLst>
          </c:dPt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6B8F-4556-B6DF-B84679FD6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Ciclos'!$X$23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8E6-43B4-B3E7-B30AE08033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8E6-43B4-B3E7-B30AE08033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Ciclos'!$Y$23:$Z$23</c:f>
              <c:numCache>
                <c:formatCode>General</c:formatCode>
                <c:ptCount val="2"/>
                <c:pt idx="0">
                  <c:v>13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E6-43B4-B3E7-B30AE0803351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B8E6-43B4-B3E7-B30AE0803351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B8E6-43B4-B3E7-B30AE0803351}"/>
              </c:ext>
            </c:extLst>
          </c:dPt>
          <c:cat>
            <c:strRef>
              <c:f>'Gráficos 2º e 3º Ciclos'!$Y$21:$Z$21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8E6-43B4-B3E7-B30AE0803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2º e 3º Ciclos'!$B$23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2º e 3º Ciclos'!$B$24:$B$33</c:f>
              <c:numCache>
                <c:formatCode>General</c:formatCode>
                <c:ptCount val="10"/>
                <c:pt idx="0">
                  <c:v>23</c:v>
                </c:pt>
                <c:pt idx="1">
                  <c:v>40</c:v>
                </c:pt>
                <c:pt idx="2">
                  <c:v>12</c:v>
                </c:pt>
                <c:pt idx="3">
                  <c:v>41</c:v>
                </c:pt>
                <c:pt idx="4">
                  <c:v>43</c:v>
                </c:pt>
                <c:pt idx="5">
                  <c:v>42</c:v>
                </c:pt>
                <c:pt idx="6">
                  <c:v>18</c:v>
                </c:pt>
                <c:pt idx="7">
                  <c:v>31</c:v>
                </c:pt>
                <c:pt idx="8">
                  <c:v>20</c:v>
                </c:pt>
                <c:pt idx="9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0F-43E4-80B8-BBE0F7AA2E5C}"/>
            </c:ext>
          </c:extLst>
        </c:ser>
        <c:ser>
          <c:idx val="1"/>
          <c:order val="1"/>
          <c:tx>
            <c:strRef>
              <c:f>'Gráficos 2º e 3º Ciclos'!$C$23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Ciclos'!$A$24:$A$33</c:f>
              <c:strCache>
                <c:ptCount val="10"/>
                <c:pt idx="0">
                  <c:v>Linguagens</c:v>
                </c:pt>
                <c:pt idx="1">
                  <c:v>Informação e Comunicação</c:v>
                </c:pt>
                <c:pt idx="2">
                  <c:v>Raciocínio e Resolução de Problemas</c:v>
                </c:pt>
                <c:pt idx="3">
                  <c:v>Pensamento Crítico e Criativo </c:v>
                </c:pt>
                <c:pt idx="4">
                  <c:v>Relacionamento Interpessoal</c:v>
                </c:pt>
                <c:pt idx="5">
                  <c:v>Desenv. Pessoal e Autonomia</c:v>
                </c:pt>
                <c:pt idx="6">
                  <c:v>Bem-estar, Saúde e Ambiente </c:v>
                </c:pt>
                <c:pt idx="7">
                  <c:v>Sensibilidade Estética e Artística</c:v>
                </c:pt>
                <c:pt idx="8">
                  <c:v>Saber Científico, Técnico e Tecnológico</c:v>
                </c:pt>
                <c:pt idx="9">
                  <c:v>Consciência e Domínio do Corpo</c:v>
                </c:pt>
              </c:strCache>
            </c:strRef>
          </c:cat>
          <c:val>
            <c:numRef>
              <c:f>'Gráficos 2º e 3º Ciclos'!$C$24:$C$33</c:f>
              <c:numCache>
                <c:formatCode>General</c:formatCode>
                <c:ptCount val="10"/>
                <c:pt idx="0">
                  <c:v>40</c:v>
                </c:pt>
                <c:pt idx="1">
                  <c:v>23</c:v>
                </c:pt>
                <c:pt idx="2">
                  <c:v>51</c:v>
                </c:pt>
                <c:pt idx="3">
                  <c:v>22</c:v>
                </c:pt>
                <c:pt idx="4">
                  <c:v>20</c:v>
                </c:pt>
                <c:pt idx="5">
                  <c:v>21</c:v>
                </c:pt>
                <c:pt idx="6">
                  <c:v>45</c:v>
                </c:pt>
                <c:pt idx="7">
                  <c:v>32</c:v>
                </c:pt>
                <c:pt idx="8">
                  <c:v>43</c:v>
                </c:pt>
                <c:pt idx="9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60F-43E4-80B8-BBE0F7AA2E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838153632"/>
        <c:axId val="-1838140576"/>
      </c:barChart>
      <c:catAx>
        <c:axId val="-183815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0576"/>
        <c:crosses val="autoZero"/>
        <c:auto val="1"/>
        <c:lblAlgn val="ctr"/>
        <c:lblOffset val="100"/>
        <c:noMultiLvlLbl val="0"/>
      </c:catAx>
      <c:valAx>
        <c:axId val="-1838140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53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2º e 3º Ciclos'!$B$42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2º e 3º Ciclos'!$B$43:$B$48</c:f>
              <c:numCache>
                <c:formatCode>General</c:formatCode>
                <c:ptCount val="6"/>
                <c:pt idx="0">
                  <c:v>22</c:v>
                </c:pt>
                <c:pt idx="1">
                  <c:v>37</c:v>
                </c:pt>
                <c:pt idx="2">
                  <c:v>28</c:v>
                </c:pt>
                <c:pt idx="3">
                  <c:v>8</c:v>
                </c:pt>
                <c:pt idx="4">
                  <c:v>7</c:v>
                </c:pt>
                <c:pt idx="5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09-478C-AD25-FB5966F82256}"/>
            </c:ext>
          </c:extLst>
        </c:ser>
        <c:ser>
          <c:idx val="1"/>
          <c:order val="1"/>
          <c:tx>
            <c:strRef>
              <c:f>'Gráficos 2º e 3º Ciclos'!$C$42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Ciclos'!$A$43:$A$48</c:f>
              <c:strCache>
                <c:ptCount val="6"/>
                <c:pt idx="0">
                  <c:v>Articulação/ Sequencialidade</c:v>
                </c:pt>
                <c:pt idx="1">
                  <c:v>Trabalho Colaborativo</c:v>
                </c:pt>
                <c:pt idx="2">
                  <c:v>Env. da Comunidade Educativa </c:v>
                </c:pt>
                <c:pt idx="3">
                  <c:v>Sustentabilidade</c:v>
                </c:pt>
                <c:pt idx="4">
                  <c:v>Saúde</c:v>
                </c:pt>
                <c:pt idx="5">
                  <c:v>Auscultação e Env. dos Alunos</c:v>
                </c:pt>
              </c:strCache>
            </c:strRef>
          </c:cat>
          <c:val>
            <c:numRef>
              <c:f>'Gráficos 2º e 3º Ciclos'!$C$43:$C$48</c:f>
              <c:numCache>
                <c:formatCode>General</c:formatCode>
                <c:ptCount val="6"/>
                <c:pt idx="0">
                  <c:v>41</c:v>
                </c:pt>
                <c:pt idx="1">
                  <c:v>26</c:v>
                </c:pt>
                <c:pt idx="2">
                  <c:v>35</c:v>
                </c:pt>
                <c:pt idx="3">
                  <c:v>55</c:v>
                </c:pt>
                <c:pt idx="4">
                  <c:v>56</c:v>
                </c:pt>
                <c:pt idx="5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709-478C-AD25-FB5966F822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838149824"/>
        <c:axId val="-1838144384"/>
      </c:barChart>
      <c:catAx>
        <c:axId val="-183814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4384"/>
        <c:crosses val="autoZero"/>
        <c:auto val="1"/>
        <c:lblAlgn val="ctr"/>
        <c:lblOffset val="100"/>
        <c:noMultiLvlLbl val="0"/>
      </c:catAx>
      <c:valAx>
        <c:axId val="-183814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'Gráficos 2º e 3º Ciclos'!$B$42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2º e 3º Ciclos'!$B$51:$B$52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DD-4765-B056-BB9ACB55C498}"/>
            </c:ext>
          </c:extLst>
        </c:ser>
        <c:ser>
          <c:idx val="1"/>
          <c:order val="1"/>
          <c:tx>
            <c:strRef>
              <c:f>'Gráficos 2º e 3º Ciclos'!$C$42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rgbClr val="FE99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'Gráficos 2º e 3º Ciclos'!$A$51:$A$52</c:f>
              <c:strCache>
                <c:ptCount val="2"/>
                <c:pt idx="0">
                  <c:v>Cultura de Cap. e Desenv. Prof.</c:v>
                </c:pt>
                <c:pt idx="1">
                  <c:v>Lideranças Intermédias </c:v>
                </c:pt>
              </c:strCache>
            </c:strRef>
          </c:cat>
          <c:val>
            <c:numRef>
              <c:f>'Gráficos 2º e 3º Ciclos'!$C$51:$C$52</c:f>
              <c:numCache>
                <c:formatCode>General</c:formatCode>
                <c:ptCount val="2"/>
                <c:pt idx="0">
                  <c:v>54</c:v>
                </c:pt>
                <c:pt idx="1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D-4765-B056-BB9ACB55C4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838140032"/>
        <c:axId val="-1838143840"/>
      </c:barChart>
      <c:catAx>
        <c:axId val="-183814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3840"/>
        <c:crosses val="autoZero"/>
        <c:auto val="1"/>
        <c:lblAlgn val="ctr"/>
        <c:lblOffset val="100"/>
        <c:noMultiLvlLbl val="0"/>
      </c:catAx>
      <c:valAx>
        <c:axId val="-183814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PT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3814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65654043777504"/>
          <c:y val="0.92187455098328697"/>
          <c:w val="0.14568143857308199"/>
          <c:h val="6.91601638953313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PT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PT"/>
      </a:pPr>
      <a:endParaRPr lang="en-US"/>
    </a:p>
  </c:txPr>
  <c:externalData r:id="rId3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2º e 3º Ciclos'!$Y$37</c:f>
              <c:strCache>
                <c:ptCount val="1"/>
                <c:pt idx="0">
                  <c:v>Nota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DA9-4581-9516-667C5985E16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DA9-4581-9516-667C5985E16F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DA9-4581-9516-667C5985E16F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DA9-4581-9516-667C5985E16F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1DA9-4581-9516-667C5985E1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'Gráficos 2º e 3º Ciclos'!$X$38:$X$42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2º e 3º Ciclos'!$Y$38:$Y$42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11</c:v>
                </c:pt>
                <c:pt idx="4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DA9-4581-9516-667C5985E16F}"/>
            </c:ext>
          </c:extLst>
        </c:ser>
        <c:ser>
          <c:idx val="0"/>
          <c:order val="1"/>
          <c:tx>
            <c:strRef>
              <c:f>'Gráficos 2º e 3º Ciclos'!$X$4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1DA9-4581-9516-667C5985E16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1DA9-4581-9516-667C5985E16F}"/>
              </c:ext>
            </c:extLst>
          </c:dPt>
          <c:cat>
            <c:numRef>
              <c:f>'Gráficos 2º e 3º Ciclos'!$X$38:$X$42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'Gráficos 2º e 3º Ciclos'!$Y$4:$Z$4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1DA9-4581-9516-667C5985E1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 rot="0" spcFirstLastPara="0" vertOverflow="ellipsis" vert="horz" wrap="square" anchor="ctr" anchorCtr="1"/>
        <a:lstStyle/>
        <a:p>
          <a:pPr>
            <a:defRPr lang="pt-PT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72930184494"/>
          <c:y val="0.15077977766901199"/>
          <c:w val="0.63789427200100901"/>
          <c:h val="0.76075559987945895"/>
        </c:manualLayout>
      </c:layout>
      <c:pieChart>
        <c:varyColors val="1"/>
        <c:ser>
          <c:idx val="1"/>
          <c:order val="0"/>
          <c:tx>
            <c:strRef>
              <c:f>'Gráficos AEVP'!$X$6</c:f>
              <c:strCache>
                <c:ptCount val="1"/>
                <c:pt idx="0">
                  <c:v>Níveis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850-4C30-A1B8-29CA2B6007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850-4C30-A1B8-29CA2B6007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AEVP'!$Y$6:$Z$6</c:f>
              <c:numCache>
                <c:formatCode>General</c:formatCode>
                <c:ptCount val="2"/>
                <c:pt idx="0">
                  <c:v>31</c:v>
                </c:pt>
                <c:pt idx="1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850-4C30-A1B8-29CA2B600775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850-4C30-A1B8-29CA2B60077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850-4C30-A1B8-29CA2B600775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850-4C30-A1B8-29CA2B600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AEVP'!$X$7</c:f>
              <c:strCache>
                <c:ptCount val="1"/>
                <c:pt idx="0">
                  <c:v>Departamentos/ Estruturas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15-475A-BE6B-AD416B068878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15-475A-BE6B-AD416B0688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AEVP'!$Y$7:$Z$7</c:f>
              <c:numCache>
                <c:formatCode>General</c:formatCode>
                <c:ptCount val="2"/>
                <c:pt idx="0">
                  <c:v>31</c:v>
                </c:pt>
                <c:pt idx="1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E15-475A-BE6B-AD416B068878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E15-475A-BE6B-AD416B068878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E15-475A-BE6B-AD416B068878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E15-475A-BE6B-AD416B0688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AEVP'!$X$8</c:f>
              <c:strCache>
                <c:ptCount val="1"/>
                <c:pt idx="0">
                  <c:v>Disciplinas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51-4F83-8D49-EE00BF73C8C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51-4F83-8D49-EE00BF73C8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AEVP'!$Y$8:$Z$8</c:f>
              <c:numCache>
                <c:formatCode>General</c:formatCode>
                <c:ptCount val="2"/>
                <c:pt idx="0">
                  <c:v>31</c:v>
                </c:pt>
                <c:pt idx="1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B51-4F83-8D49-EE00BF73C8C5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FB51-4F83-8D49-EE00BF73C8C5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FB51-4F83-8D49-EE00BF73C8C5}"/>
              </c:ext>
            </c:extLst>
          </c:dPt>
          <c:cat>
            <c:strRef>
              <c:f>'Gráficos AEVP'!$Y$4:$Z$4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B51-4F83-8D49-EE00BF73C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AEVP'!$X$22</c:f>
              <c:strCache>
                <c:ptCount val="1"/>
                <c:pt idx="0">
                  <c:v>Participação Família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48-42E7-869F-E15C6E093C37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48-42E7-869F-E15C6E093C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AEVP'!$Y$22:$Z$22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748-42E7-869F-E15C6E093C37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748-42E7-869F-E15C6E093C37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1748-42E7-869F-E15C6E093C37}"/>
              </c:ext>
            </c:extLst>
          </c:dPt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748-42E7-869F-E15C6E093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'Gráficos AEVP'!$X$23</c:f>
              <c:strCache>
                <c:ptCount val="1"/>
                <c:pt idx="0">
                  <c:v>Aberto à Comunidade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16C-4FF0-AC3C-1D689989EA1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16C-4FF0-AC3C-1D689989EA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PT" sz="1200" b="1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AEVP'!$Y$23:$Z$23</c:f>
              <c:numCache>
                <c:formatCode>General</c:formatCode>
                <c:ptCount val="2"/>
                <c:pt idx="0">
                  <c:v>16</c:v>
                </c:pt>
                <c:pt idx="1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16C-4FF0-AC3C-1D689989EA1F}"/>
            </c:ext>
          </c:extLst>
        </c:ser>
        <c:ser>
          <c:idx val="0"/>
          <c:order val="1"/>
          <c:tx>
            <c:strRef>
              <c:f>'Gráficos AEVP'!$X$4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16C-4FF0-AC3C-1D689989EA1F}"/>
              </c:ext>
            </c:extLst>
          </c:dPt>
          <c:dPt>
            <c:idx val="1"/>
            <c:bubble3D val="0"/>
            <c:spPr>
              <a:solidFill>
                <a:srgbClr val="FE9900"/>
              </a:solidFill>
              <a:ln w="1905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A16C-4FF0-AC3C-1D689989EA1F}"/>
              </c:ext>
            </c:extLst>
          </c:dPt>
          <c:cat>
            <c:strRef>
              <c:f>'Gráficos AEVP'!$Y$21:$Z$21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'Gráficos AEVP'!$Y$4:$Z$4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A16C-4FF0-AC3C-1D689989E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PT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9D966-5A1E-4962-8886-F71B065DC804}" type="datetimeFigureOut">
              <a:rPr lang="pt-PT" smtClean="0"/>
              <a:t>19/07/2023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D163C-8102-4D82-9AF9-E1DB86D844A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4E4FD-E771-448C-8446-EF27EEC5AB61}" type="datetimeFigureOut">
              <a:rPr lang="pt-PT" smtClean="0"/>
              <a:t>19/07/2023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50FC-550F-4E2A-A162-DFB023F6F7E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331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C1CF1-D3CE-4940-AF2A-ADFD02D48198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E9F9-D1B3-494E-9D53-59DDCDF9AB4F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1B3F3-1016-4033-9115-A6BA930B037F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564B-42B8-42CE-BF72-4F2FD9FEE257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F023-7FA5-457F-BEBB-961523797F81}" type="datetime1">
              <a:rPr lang="pt-PT" smtClean="0"/>
              <a:t>19/07/2023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9C74-56FF-422A-A07A-815560EE5031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0EEA-F10D-4F08-8FB9-23263EB4AA3A}" type="datetime1">
              <a:rPr lang="pt-PT" smtClean="0"/>
              <a:t>19/07/2023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1282-5C4B-4596-85B5-6B744466DB1E}" type="datetime1">
              <a:rPr lang="pt-PT" smtClean="0"/>
              <a:t>19/07/2023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A5DD-2415-47CD-AE2D-B66D5B397AC1}" type="datetime1">
              <a:rPr lang="pt-PT" smtClean="0"/>
              <a:t>19/07/2023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8F9B-1AD8-477D-827C-BFD08A5BF1F7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FE63-2CD3-402E-92BE-C1595F8CF527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hink-cell Slide" r:id="rId15" imgW="5715" imgH="5715" progId="TCLayout.ActiveDocument.1">
                  <p:embed/>
                </p:oleObj>
              </mc:Choice>
              <mc:Fallback>
                <p:oleObj name="think-cell Slide" r:id="rId15" imgW="5715" imgH="5715" progId="TCLayout.ActiveDocument.1">
                  <p:embed/>
                  <p:pic>
                    <p:nvPicPr>
                      <p:cNvPr id="0" name="Imagem 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79A72-57AB-44BF-B553-DC5650227737}" type="datetime1">
              <a:rPr lang="pt-PT" smtClean="0"/>
              <a:t>19/07/2023</a:t>
            </a:fld>
            <a:endParaRPr lang="pt-P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151DC-D22A-4C4F-98BF-088FE099750D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4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png"/><Relationship Id="rId11" Type="http://schemas.openxmlformats.org/officeDocument/2006/relationships/chart" Target="../charts/chart19.xml"/><Relationship Id="rId5" Type="http://schemas.openxmlformats.org/officeDocument/2006/relationships/image" Target="../media/image1.emf"/><Relationship Id="rId10" Type="http://schemas.openxmlformats.org/officeDocument/2006/relationships/chart" Target="../charts/chart18.xml"/><Relationship Id="rId4" Type="http://schemas.openxmlformats.org/officeDocument/2006/relationships/oleObject" Target="../embeddings/oleObject14.bin"/><Relationship Id="rId9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0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4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3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5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26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7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2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png"/><Relationship Id="rId11" Type="http://schemas.openxmlformats.org/officeDocument/2006/relationships/chart" Target="../charts/chart30.xml"/><Relationship Id="rId5" Type="http://schemas.openxmlformats.org/officeDocument/2006/relationships/image" Target="../media/image1.emf"/><Relationship Id="rId10" Type="http://schemas.openxmlformats.org/officeDocument/2006/relationships/chart" Target="../charts/chart29.xml"/><Relationship Id="rId4" Type="http://schemas.openxmlformats.org/officeDocument/2006/relationships/oleObject" Target="../embeddings/oleObject21.bin"/><Relationship Id="rId9" Type="http://schemas.openxmlformats.org/officeDocument/2006/relationships/chart" Target="../charts/chart2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2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5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4.xml"/><Relationship Id="rId2" Type="http://schemas.openxmlformats.org/officeDocument/2006/relationships/tags" Target="../tags/tag25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6.xml"/><Relationship Id="rId2" Type="http://schemas.openxmlformats.org/officeDocument/2006/relationships/tags" Target="../tags/tag2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7.xml"/><Relationship Id="rId2" Type="http://schemas.openxmlformats.org/officeDocument/2006/relationships/tags" Target="../tags/tag28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8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29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.png"/><Relationship Id="rId11" Type="http://schemas.openxmlformats.org/officeDocument/2006/relationships/chart" Target="../charts/chart41.xml"/><Relationship Id="rId5" Type="http://schemas.openxmlformats.org/officeDocument/2006/relationships/image" Target="../media/image1.emf"/><Relationship Id="rId10" Type="http://schemas.openxmlformats.org/officeDocument/2006/relationships/chart" Target="../charts/chart40.xml"/><Relationship Id="rId4" Type="http://schemas.openxmlformats.org/officeDocument/2006/relationships/oleObject" Target="../embeddings/oleObject28.bin"/><Relationship Id="rId9" Type="http://schemas.openxmlformats.org/officeDocument/2006/relationships/chart" Target="../charts/chart39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3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2.xml"/><Relationship Id="rId2" Type="http://schemas.openxmlformats.org/officeDocument/2006/relationships/tags" Target="../tags/tag30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4.xml"/><Relationship Id="rId2" Type="http://schemas.openxmlformats.org/officeDocument/2006/relationships/tags" Target="../tags/tag31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6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5.xml"/><Relationship Id="rId2" Type="http://schemas.openxmlformats.org/officeDocument/2006/relationships/tags" Target="../tags/tag3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47.xml"/><Relationship Id="rId2" Type="http://schemas.openxmlformats.org/officeDocument/2006/relationships/tags" Target="../tags/tag33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3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11" Type="http://schemas.openxmlformats.org/officeDocument/2006/relationships/chart" Target="../charts/chart7.xml"/><Relationship Id="rId5" Type="http://schemas.openxmlformats.org/officeDocument/2006/relationships/image" Target="../media/image1.emf"/><Relationship Id="rId10" Type="http://schemas.openxmlformats.org/officeDocument/2006/relationships/chart" Target="../charts/chart6.xml"/><Relationship Id="rId4" Type="http://schemas.openxmlformats.org/officeDocument/2006/relationships/oleObject" Target="../embeddings/oleObject7.bin"/><Relationship Id="rId9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8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Relationship Id="rId9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slideLayout" Target="../slideLayouts/slideLayout6.xml"/><Relationship Id="rId7" Type="http://schemas.openxmlformats.org/officeDocument/2006/relationships/chart" Target="../charts/chart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Imagem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Plano Anual Atividades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9018" y="4486270"/>
            <a:ext cx="9902982" cy="583666"/>
          </a:xfrm>
          <a:prstGeom prst="rect">
            <a:avLst/>
          </a:prstGeom>
          <a:solidFill>
            <a:srgbClr val="99FE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3600" b="1" cap="small" dirty="0" smtClean="0"/>
              <a:t>Ano </a:t>
            </a:r>
            <a:r>
              <a:rPr lang="pt-PT" sz="3600" b="1" cap="small" dirty="0"/>
              <a:t>Letivo 2022 / 2023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10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39" y="5662773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larga maioria das </a:t>
            </a:r>
            <a:r>
              <a:rPr lang="pt-PT" sz="1600" dirty="0"/>
              <a:t>atividades </a:t>
            </a:r>
            <a:r>
              <a:rPr lang="pt-PT" sz="1600" dirty="0" smtClean="0"/>
              <a:t>foi avaliada </a:t>
            </a:r>
            <a:r>
              <a:rPr lang="pt-PT" sz="1600" dirty="0"/>
              <a:t>com nível 5, </a:t>
            </a:r>
            <a:r>
              <a:rPr lang="pt-PT" sz="1600" dirty="0" smtClean="0"/>
              <a:t>19% com nível 4 e as restantes com nível 3. </a:t>
            </a:r>
            <a:endParaRPr lang="pt-PT" sz="1600" dirty="0"/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0" name="Chart 10"/>
          <p:cNvGraphicFramePr/>
          <p:nvPr>
            <p:extLst>
              <p:ext uri="{D42A27DB-BD31-4B8C-83A1-F6EECF244321}">
                <p14:modId xmlns:p14="http://schemas.microsoft.com/office/powerpoint/2010/main" val="2986656234"/>
              </p:ext>
            </p:extLst>
          </p:nvPr>
        </p:nvGraphicFramePr>
        <p:xfrm>
          <a:off x="442651" y="1969953"/>
          <a:ext cx="11306696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Pré-Escolar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11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Pré-Escolar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12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maioria das </a:t>
            </a:r>
            <a:r>
              <a:rPr lang="pt-PT" sz="1600" dirty="0" err="1"/>
              <a:t>atividades</a:t>
            </a:r>
            <a:r>
              <a:rPr lang="pt-PT" sz="1600" dirty="0"/>
              <a:t> não apresenta 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4"/>
          <p:cNvGraphicFramePr/>
          <p:nvPr>
            <p:extLst>
              <p:ext uri="{D42A27DB-BD31-4B8C-83A1-F6EECF244321}">
                <p14:modId xmlns:p14="http://schemas.microsoft.com/office/powerpoint/2010/main" val="2074601497"/>
              </p:ext>
            </p:extLst>
          </p:nvPr>
        </p:nvGraphicFramePr>
        <p:xfrm>
          <a:off x="442652" y="2099695"/>
          <a:ext cx="11306694" cy="314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Pré-Escolar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13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9416" y="5649984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Uma minoria das atividades privilegiou a </a:t>
            </a:r>
            <a:r>
              <a:rPr lang="pt-PT" sz="1600" dirty="0" smtClean="0"/>
              <a:t>articulação. A articulação realizou-se essencialmente, por ordem decrescente, entre departamentos/estruturas, estabelecimentos e níveis, em situação de igualdade, e </a:t>
            </a:r>
            <a:r>
              <a:rPr lang="pt-PT" sz="1600" dirty="0"/>
              <a:t>disciplinas.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7" name="Chart 2"/>
          <p:cNvGraphicFramePr/>
          <p:nvPr>
            <p:extLst>
              <p:ext uri="{D42A27DB-BD31-4B8C-83A1-F6EECF244321}">
                <p14:modId xmlns:p14="http://schemas.microsoft.com/office/powerpoint/2010/main" val="800104862"/>
              </p:ext>
            </p:extLst>
          </p:nvPr>
        </p:nvGraphicFramePr>
        <p:xfrm>
          <a:off x="210309" y="2401360"/>
          <a:ext cx="2925841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Chart 5"/>
          <p:cNvGraphicFramePr/>
          <p:nvPr>
            <p:extLst>
              <p:ext uri="{D42A27DB-BD31-4B8C-83A1-F6EECF244321}">
                <p14:modId xmlns:p14="http://schemas.microsoft.com/office/powerpoint/2010/main" val="1450340225"/>
              </p:ext>
            </p:extLst>
          </p:nvPr>
        </p:nvGraphicFramePr>
        <p:xfrm>
          <a:off x="3174103" y="2401360"/>
          <a:ext cx="2916673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1"/>
          <p:cNvGraphicFramePr/>
          <p:nvPr>
            <p:extLst>
              <p:ext uri="{D42A27DB-BD31-4B8C-83A1-F6EECF244321}">
                <p14:modId xmlns:p14="http://schemas.microsoft.com/office/powerpoint/2010/main" val="192400581"/>
              </p:ext>
            </p:extLst>
          </p:nvPr>
        </p:nvGraphicFramePr>
        <p:xfrm>
          <a:off x="6137897" y="2401360"/>
          <a:ext cx="2916674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8"/>
          <p:cNvGraphicFramePr/>
          <p:nvPr>
            <p:extLst>
              <p:ext uri="{D42A27DB-BD31-4B8C-83A1-F6EECF244321}">
                <p14:modId xmlns:p14="http://schemas.microsoft.com/office/powerpoint/2010/main" val="3479176957"/>
              </p:ext>
            </p:extLst>
          </p:nvPr>
        </p:nvGraphicFramePr>
        <p:xfrm>
          <a:off x="9101691" y="2396266"/>
          <a:ext cx="2916674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Pré-Escolar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14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0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55% </a:t>
            </a:r>
            <a:r>
              <a:rPr lang="pt-PT" sz="1600" dirty="0"/>
              <a:t>das atividades </a:t>
            </a:r>
            <a:r>
              <a:rPr lang="pt-PT" sz="1600" dirty="0" smtClean="0"/>
              <a:t>teve a </a:t>
            </a:r>
            <a:r>
              <a:rPr lang="pt-PT" sz="1600" dirty="0"/>
              <a:t>participação das </a:t>
            </a:r>
            <a:r>
              <a:rPr lang="pt-PT" sz="1600" dirty="0" smtClean="0"/>
              <a:t>famílias e 25% foram abertas à comunidade.</a:t>
            </a:r>
            <a:endParaRPr lang="pt-PT" sz="1600" dirty="0"/>
          </a:p>
        </p:txBody>
      </p:sp>
      <p:graphicFrame>
        <p:nvGraphicFramePr>
          <p:cNvPr id="12" name="Chart 16"/>
          <p:cNvGraphicFramePr/>
          <p:nvPr>
            <p:extLst>
              <p:ext uri="{D42A27DB-BD31-4B8C-83A1-F6EECF244321}">
                <p14:modId xmlns:p14="http://schemas.microsoft.com/office/powerpoint/2010/main" val="258656050"/>
              </p:ext>
            </p:extLst>
          </p:nvPr>
        </p:nvGraphicFramePr>
        <p:xfrm>
          <a:off x="573362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9"/>
          <p:cNvGraphicFramePr/>
          <p:nvPr>
            <p:extLst>
              <p:ext uri="{D42A27DB-BD31-4B8C-83A1-F6EECF244321}">
                <p14:modId xmlns:p14="http://schemas.microsoft.com/office/powerpoint/2010/main" val="20186609"/>
              </p:ext>
            </p:extLst>
          </p:nvPr>
        </p:nvGraphicFramePr>
        <p:xfrm>
          <a:off x="6618381" y="2057427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Pré-Escolar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15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0" y="5657850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As competências mais desenvolvidas são: pensamento crítico e </a:t>
            </a:r>
            <a:r>
              <a:rPr lang="pt-PT" sz="1600" dirty="0" smtClean="0"/>
              <a:t>criativo, sensibilidade </a:t>
            </a:r>
            <a:r>
              <a:rPr lang="pt-PT" sz="1600" dirty="0"/>
              <a:t>estética e </a:t>
            </a:r>
            <a:r>
              <a:rPr lang="pt-PT" sz="1600" dirty="0" smtClean="0"/>
              <a:t>artística e bem-estar, saúde e ambiente.</a:t>
            </a:r>
            <a:endParaRPr lang="pt-PT" sz="1600" dirty="0"/>
          </a:p>
          <a:p>
            <a:pPr algn="ctr"/>
            <a:r>
              <a:rPr lang="pt-PT" sz="1600" dirty="0"/>
              <a:t>As menos desenvolvidas são: raciocínio e resolução de problemas e consciência e domínio do corpo.</a:t>
            </a:r>
          </a:p>
        </p:txBody>
      </p:sp>
      <p:graphicFrame>
        <p:nvGraphicFramePr>
          <p:cNvPr id="10" name="Chart 13"/>
          <p:cNvGraphicFramePr/>
          <p:nvPr>
            <p:extLst>
              <p:ext uri="{D42A27DB-BD31-4B8C-83A1-F6EECF244321}">
                <p14:modId xmlns:p14="http://schemas.microsoft.com/office/powerpoint/2010/main" val="434235529"/>
              </p:ext>
            </p:extLst>
          </p:nvPr>
        </p:nvGraphicFramePr>
        <p:xfrm>
          <a:off x="442652" y="2068114"/>
          <a:ext cx="11306694" cy="32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Pré-Escolar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16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49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1 promoveu maioritariamente: </a:t>
            </a:r>
            <a:r>
              <a:rPr lang="pt-PT" sz="1600" dirty="0" smtClean="0">
                <a:solidFill>
                  <a:prstClr val="black"/>
                </a:solidFill>
              </a:rPr>
              <a:t>trabalho colaborativo e envolvimento da comunidade educativa.</a:t>
            </a:r>
            <a:endParaRPr lang="pt-PT" sz="1600" dirty="0">
              <a:solidFill>
                <a:prstClr val="black"/>
              </a:solidFill>
            </a:endParaRPr>
          </a:p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2 promoveu </a:t>
            </a:r>
            <a:r>
              <a:rPr lang="pt-PT" sz="1600" dirty="0" smtClean="0">
                <a:solidFill>
                  <a:prstClr val="black"/>
                </a:solidFill>
              </a:rPr>
              <a:t>principalmente: </a:t>
            </a:r>
            <a:r>
              <a:rPr lang="pt-PT" sz="1600" dirty="0">
                <a:solidFill>
                  <a:prstClr val="black"/>
                </a:solidFill>
              </a:rPr>
              <a:t>cultura de capacitação e desenvolvimento profissional</a:t>
            </a:r>
            <a:r>
              <a:rPr lang="pt-PT" sz="1600" dirty="0" smtClean="0">
                <a:solidFill>
                  <a:prstClr val="black"/>
                </a:solidFill>
              </a:rPr>
              <a:t>, </a:t>
            </a:r>
            <a:r>
              <a:rPr lang="pt-PT" sz="1600" dirty="0">
                <a:solidFill>
                  <a:prstClr val="black"/>
                </a:solidFill>
              </a:rPr>
              <a:t>motivação, empenho e reconhecimento.</a:t>
            </a:r>
          </a:p>
        </p:txBody>
      </p:sp>
      <p:graphicFrame>
        <p:nvGraphicFramePr>
          <p:cNvPr id="12" name="Chart 14"/>
          <p:cNvGraphicFramePr/>
          <p:nvPr>
            <p:extLst>
              <p:ext uri="{D42A27DB-BD31-4B8C-83A1-F6EECF244321}">
                <p14:modId xmlns:p14="http://schemas.microsoft.com/office/powerpoint/2010/main" val="505836737"/>
              </p:ext>
            </p:extLst>
          </p:nvPr>
        </p:nvGraphicFramePr>
        <p:xfrm>
          <a:off x="612499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2596724707"/>
              </p:ext>
            </p:extLst>
          </p:nvPr>
        </p:nvGraphicFramePr>
        <p:xfrm>
          <a:off x="6618381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Pré-Escolar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17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grande maioria das atividades foi avaliada </a:t>
            </a:r>
            <a:r>
              <a:rPr lang="pt-PT" sz="1600" dirty="0"/>
              <a:t>com nível 5.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0" name="Chart 10"/>
          <p:cNvGraphicFramePr/>
          <p:nvPr>
            <p:extLst>
              <p:ext uri="{D42A27DB-BD31-4B8C-83A1-F6EECF244321}">
                <p14:modId xmlns:p14="http://schemas.microsoft.com/office/powerpoint/2010/main" val="399460361"/>
              </p:ext>
            </p:extLst>
          </p:nvPr>
        </p:nvGraphicFramePr>
        <p:xfrm>
          <a:off x="442651" y="2003936"/>
          <a:ext cx="11306695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1.º Ciclo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18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19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maioria das </a:t>
            </a:r>
            <a:r>
              <a:rPr lang="pt-PT" sz="1600" dirty="0" err="1"/>
              <a:t>atividades</a:t>
            </a:r>
            <a:r>
              <a:rPr lang="pt-PT" sz="1600" dirty="0"/>
              <a:t> não apresentou 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1"/>
          <p:cNvGraphicFramePr/>
          <p:nvPr>
            <p:extLst>
              <p:ext uri="{D42A27DB-BD31-4B8C-83A1-F6EECF244321}">
                <p14:modId xmlns:p14="http://schemas.microsoft.com/office/powerpoint/2010/main" val="897473202"/>
              </p:ext>
            </p:extLst>
          </p:nvPr>
        </p:nvGraphicFramePr>
        <p:xfrm>
          <a:off x="443618" y="2099695"/>
          <a:ext cx="11306694" cy="314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Nomenclatura PAA: Estruturas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</a:t>
            </a:fld>
            <a:endParaRPr lang="pt-PT" dirty="0"/>
          </a:p>
        </p:txBody>
      </p:sp>
      <p:sp>
        <p:nvSpPr>
          <p:cNvPr id="2" name="Retângulo 1"/>
          <p:cNvSpPr/>
          <p:nvPr/>
        </p:nvSpPr>
        <p:spPr>
          <a:xfrm>
            <a:off x="4900246" y="1233394"/>
            <a:ext cx="2391508" cy="914400"/>
          </a:xfrm>
          <a:prstGeom prst="rect">
            <a:avLst/>
          </a:prstGeom>
          <a:solidFill>
            <a:srgbClr val="FE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/>
              <a:t>AEVP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141485" y="3056205"/>
            <a:ext cx="2391508" cy="914400"/>
          </a:xfrm>
          <a:prstGeom prst="rect">
            <a:avLst/>
          </a:prstGeom>
          <a:solidFill>
            <a:srgbClr val="99F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err="1"/>
              <a:t>Pré-Ecolar</a:t>
            </a:r>
            <a:endParaRPr lang="pt-PT" sz="2800" b="1" dirty="0"/>
          </a:p>
        </p:txBody>
      </p:sp>
      <p:sp>
        <p:nvSpPr>
          <p:cNvPr id="17" name="Retângulo 16"/>
          <p:cNvSpPr/>
          <p:nvPr/>
        </p:nvSpPr>
        <p:spPr>
          <a:xfrm>
            <a:off x="4900246" y="3056205"/>
            <a:ext cx="2391508" cy="914400"/>
          </a:xfrm>
          <a:prstGeom prst="rect">
            <a:avLst/>
          </a:prstGeom>
          <a:solidFill>
            <a:srgbClr val="99F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/>
              <a:t>1.º Ciclo</a:t>
            </a:r>
            <a:endParaRPr lang="pt-PT" sz="2800" b="1" dirty="0"/>
          </a:p>
        </p:txBody>
      </p:sp>
      <p:sp>
        <p:nvSpPr>
          <p:cNvPr id="18" name="Retângulo 17"/>
          <p:cNvSpPr/>
          <p:nvPr/>
        </p:nvSpPr>
        <p:spPr>
          <a:xfrm>
            <a:off x="8659007" y="3056205"/>
            <a:ext cx="2391508" cy="914400"/>
          </a:xfrm>
          <a:prstGeom prst="rect">
            <a:avLst/>
          </a:prstGeom>
          <a:solidFill>
            <a:srgbClr val="99FE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/>
              <a:t>2.º e 3.º Ciclos</a:t>
            </a:r>
          </a:p>
        </p:txBody>
      </p:sp>
      <p:cxnSp>
        <p:nvCxnSpPr>
          <p:cNvPr id="9" name="Conexão: Ângulo Reto 8"/>
          <p:cNvCxnSpPr>
            <a:stCxn id="2" idx="2"/>
            <a:endCxn id="17" idx="0"/>
          </p:cNvCxnSpPr>
          <p:nvPr/>
        </p:nvCxnSpPr>
        <p:spPr>
          <a:xfrm rot="5400000">
            <a:off x="5641795" y="2601999"/>
            <a:ext cx="908411" cy="12700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: Ângulo Reto 23"/>
          <p:cNvCxnSpPr>
            <a:stCxn id="2" idx="2"/>
            <a:endCxn id="16" idx="0"/>
          </p:cNvCxnSpPr>
          <p:nvPr/>
        </p:nvCxnSpPr>
        <p:spPr>
          <a:xfrm rot="5400000">
            <a:off x="3762415" y="722619"/>
            <a:ext cx="908411" cy="3758761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: Ângulo Reto 27"/>
          <p:cNvCxnSpPr>
            <a:stCxn id="2" idx="2"/>
            <a:endCxn id="18" idx="0"/>
          </p:cNvCxnSpPr>
          <p:nvPr/>
        </p:nvCxnSpPr>
        <p:spPr>
          <a:xfrm rot="16200000" flipH="1">
            <a:off x="7521175" y="722618"/>
            <a:ext cx="908411" cy="3758761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ixaDeTexto 35"/>
          <p:cNvSpPr txBox="1"/>
          <p:nvPr/>
        </p:nvSpPr>
        <p:spPr>
          <a:xfrm>
            <a:off x="7536320" y="731845"/>
            <a:ext cx="4375503" cy="1782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Direção</a:t>
            </a:r>
            <a:endParaRPr lang="pt-PT" sz="1200" b="1" dirty="0">
              <a:solidFill>
                <a:srgbClr val="FE9900"/>
              </a:solidFill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Eco Escolas</a:t>
            </a:r>
            <a:endParaRPr lang="pt-PT" sz="1200" b="1" dirty="0">
              <a:solidFill>
                <a:srgbClr val="FE9900"/>
              </a:solidFill>
              <a:effectLst/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Educação Especial</a:t>
            </a:r>
            <a:endParaRPr lang="pt-PT" sz="1200" b="1" dirty="0">
              <a:solidFill>
                <a:srgbClr val="FE9900"/>
              </a:solidFill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Bibliotecas Escolares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Jornal Escolar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Serviço de Psicologia e Orientação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141485" y="4039492"/>
            <a:ext cx="2391508" cy="1782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JI Venda do Pinheiro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JI Milharado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JI Beatriz Costa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S. Miguel do Milharado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Prof. João Dias Agudo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Santo Estevão das Galés</a:t>
            </a:r>
            <a:endParaRPr lang="pt-PT" sz="1100" b="1" dirty="0">
              <a:solidFill>
                <a:schemeClr val="bg1">
                  <a:lumMod val="50000"/>
                </a:schemeClr>
              </a:solidFill>
              <a:effectLst/>
              <a:latin typeface="Calibri" panose="020F0502020204030204" charset="0"/>
              <a:ea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4900245" y="4039492"/>
            <a:ext cx="2391509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n.º1 Venda do Pinheiro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S. Miguel do Milharado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Prof. João Dias Agudo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Santo Estevão das Galés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8275833" y="4039492"/>
            <a:ext cx="3157856" cy="1969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PT" sz="1200" b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EB Venda do Pinheiro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Línguas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Expressões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Matemática e Ciências Experimentais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Dep. de Ciências Sociais e Humanas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Cidadania e Desenvolvimento</a:t>
            </a:r>
          </a:p>
          <a:p>
            <a:pPr algn="ctr">
              <a:lnSpc>
                <a:spcPct val="150000"/>
              </a:lnSpc>
            </a:pPr>
            <a:r>
              <a:rPr lang="pt-PT" sz="110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charset="0"/>
                <a:ea typeface="Calibri" panose="020F0502020204030204" charset="0"/>
                <a:cs typeface="Times New Roman" panose="02020603050405020304" pitchFamily="18" charset="0"/>
              </a:rPr>
              <a:t>Plano de Segurança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48EC30D8-C3C6-9FD3-C19D-E10B9440DED3}"/>
              </a:ext>
            </a:extLst>
          </p:cNvPr>
          <p:cNvSpPr txBox="1"/>
          <p:nvPr/>
        </p:nvSpPr>
        <p:spPr>
          <a:xfrm>
            <a:off x="9861111" y="669089"/>
            <a:ext cx="2584044" cy="1482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Plano Nacional das Artes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Plano </a:t>
            </a: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Nacional de Cinema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Plano Tecnológico Digital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effectLst/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Programa Educação para a Saúde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sz="1200" b="1" dirty="0">
                <a:solidFill>
                  <a:srgbClr val="FE9900"/>
                </a:solidFill>
                <a:latin typeface="Calibri (corpo)"/>
                <a:ea typeface="Calibri" panose="020F0502020204030204" charset="0"/>
                <a:cs typeface="Times New Roman" panose="02020603050405020304" pitchFamily="18" charset="0"/>
              </a:rPr>
              <a:t>Projetos</a:t>
            </a:r>
            <a:endParaRPr lang="pt-PT" sz="1200" b="1" dirty="0">
              <a:solidFill>
                <a:srgbClr val="FE9900"/>
              </a:solidFill>
              <a:effectLst/>
              <a:latin typeface="Calibri (corpo)"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20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641" y="5649984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maioria das </a:t>
            </a:r>
            <a:r>
              <a:rPr lang="pt-PT" sz="1600" dirty="0" err="1"/>
              <a:t>atividades</a:t>
            </a:r>
            <a:r>
              <a:rPr lang="pt-PT" sz="1600" dirty="0"/>
              <a:t> privilegiou, por ordem decrescente, a articulação entre disciplinas e níveis.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7" name="Chart 4"/>
          <p:cNvGraphicFramePr/>
          <p:nvPr>
            <p:extLst>
              <p:ext uri="{D42A27DB-BD31-4B8C-83A1-F6EECF244321}">
                <p14:modId xmlns:p14="http://schemas.microsoft.com/office/powerpoint/2010/main" val="66346477"/>
              </p:ext>
            </p:extLst>
          </p:nvPr>
        </p:nvGraphicFramePr>
        <p:xfrm>
          <a:off x="210309" y="2396265"/>
          <a:ext cx="2925841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Chart 7"/>
          <p:cNvGraphicFramePr/>
          <p:nvPr>
            <p:extLst>
              <p:ext uri="{D42A27DB-BD31-4B8C-83A1-F6EECF244321}">
                <p14:modId xmlns:p14="http://schemas.microsoft.com/office/powerpoint/2010/main" val="3872966614"/>
              </p:ext>
            </p:extLst>
          </p:nvPr>
        </p:nvGraphicFramePr>
        <p:xfrm>
          <a:off x="3174103" y="2396265"/>
          <a:ext cx="2916673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Chart 6"/>
          <p:cNvGraphicFramePr/>
          <p:nvPr>
            <p:extLst>
              <p:ext uri="{D42A27DB-BD31-4B8C-83A1-F6EECF244321}">
                <p14:modId xmlns:p14="http://schemas.microsoft.com/office/powerpoint/2010/main" val="2534021434"/>
              </p:ext>
            </p:extLst>
          </p:nvPr>
        </p:nvGraphicFramePr>
        <p:xfrm>
          <a:off x="6137897" y="2396265"/>
          <a:ext cx="2916674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8"/>
          <p:cNvGraphicFramePr/>
          <p:nvPr>
            <p:extLst>
              <p:ext uri="{D42A27DB-BD31-4B8C-83A1-F6EECF244321}">
                <p14:modId xmlns:p14="http://schemas.microsoft.com/office/powerpoint/2010/main" val="2735545207"/>
              </p:ext>
            </p:extLst>
          </p:nvPr>
        </p:nvGraphicFramePr>
        <p:xfrm>
          <a:off x="9101691" y="2391171"/>
          <a:ext cx="2916674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21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47711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38% </a:t>
            </a:r>
            <a:r>
              <a:rPr lang="pt-PT" sz="1600" dirty="0"/>
              <a:t>das atividades teve a participação das famílias e </a:t>
            </a:r>
            <a:r>
              <a:rPr lang="pt-PT" sz="1600" dirty="0" smtClean="0"/>
              <a:t>17% </a:t>
            </a:r>
            <a:r>
              <a:rPr lang="pt-PT" sz="1600" dirty="0"/>
              <a:t>foram abertas à comunidade.</a:t>
            </a:r>
          </a:p>
        </p:txBody>
      </p:sp>
      <p:graphicFrame>
        <p:nvGraphicFramePr>
          <p:cNvPr id="12" name="Chart 5"/>
          <p:cNvGraphicFramePr/>
          <p:nvPr>
            <p:extLst>
              <p:ext uri="{D42A27DB-BD31-4B8C-83A1-F6EECF244321}">
                <p14:modId xmlns:p14="http://schemas.microsoft.com/office/powerpoint/2010/main" val="1348655040"/>
              </p:ext>
            </p:extLst>
          </p:nvPr>
        </p:nvGraphicFramePr>
        <p:xfrm>
          <a:off x="573362" y="204776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9"/>
          <p:cNvGraphicFramePr/>
          <p:nvPr>
            <p:extLst>
              <p:ext uri="{D42A27DB-BD31-4B8C-83A1-F6EECF244321}">
                <p14:modId xmlns:p14="http://schemas.microsoft.com/office/powerpoint/2010/main" val="2000885322"/>
              </p:ext>
            </p:extLst>
          </p:nvPr>
        </p:nvGraphicFramePr>
        <p:xfrm>
          <a:off x="6618381" y="204776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22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As competências mais desenvolvidas são: relacionamento </a:t>
            </a:r>
            <a:r>
              <a:rPr lang="pt-PT" sz="1600" dirty="0" smtClean="0"/>
              <a:t>interpessoal, </a:t>
            </a:r>
            <a:r>
              <a:rPr lang="pt-PT" sz="1600" dirty="0"/>
              <a:t>desenvolvimento pessoal e </a:t>
            </a:r>
            <a:r>
              <a:rPr lang="pt-PT" sz="1600" dirty="0" smtClean="0"/>
              <a:t>autonomia e informação e comunicação</a:t>
            </a:r>
          </a:p>
          <a:p>
            <a:pPr algn="ctr"/>
            <a:r>
              <a:rPr lang="pt-PT" sz="1600" dirty="0" smtClean="0"/>
              <a:t>As </a:t>
            </a:r>
            <a:r>
              <a:rPr lang="pt-PT" sz="1600" dirty="0"/>
              <a:t>menos desenvolvidas são: raciocínio e resolução de </a:t>
            </a:r>
            <a:r>
              <a:rPr lang="pt-PT" sz="1600" dirty="0" smtClean="0"/>
              <a:t>problemas e consciência e domínio do corpo.</a:t>
            </a:r>
            <a:endParaRPr lang="pt-PT" sz="1600" dirty="0"/>
          </a:p>
        </p:txBody>
      </p:sp>
      <p:graphicFrame>
        <p:nvGraphicFramePr>
          <p:cNvPr id="10" name="Chart 2"/>
          <p:cNvGraphicFramePr/>
          <p:nvPr>
            <p:extLst>
              <p:ext uri="{D42A27DB-BD31-4B8C-83A1-F6EECF244321}">
                <p14:modId xmlns:p14="http://schemas.microsoft.com/office/powerpoint/2010/main" val="1111385556"/>
              </p:ext>
            </p:extLst>
          </p:nvPr>
        </p:nvGraphicFramePr>
        <p:xfrm>
          <a:off x="442652" y="2068114"/>
          <a:ext cx="11306694" cy="32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1.º ciclo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23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1 promoveu maioritariamente: trabalho </a:t>
            </a:r>
            <a:r>
              <a:rPr lang="pt-PT" sz="1600" dirty="0" smtClean="0">
                <a:solidFill>
                  <a:prstClr val="black"/>
                </a:solidFill>
              </a:rPr>
              <a:t>colaborativo e envolvimento </a:t>
            </a:r>
            <a:r>
              <a:rPr lang="pt-PT" sz="1600" dirty="0">
                <a:solidFill>
                  <a:prstClr val="black"/>
                </a:solidFill>
              </a:rPr>
              <a:t>da comunidade </a:t>
            </a:r>
            <a:r>
              <a:rPr lang="pt-PT" sz="1600" dirty="0" smtClean="0">
                <a:solidFill>
                  <a:prstClr val="black"/>
                </a:solidFill>
              </a:rPr>
              <a:t>educativa</a:t>
            </a:r>
            <a:r>
              <a:rPr lang="pt-PT" sz="1600" dirty="0">
                <a:solidFill>
                  <a:prstClr val="black"/>
                </a:solidFill>
              </a:rPr>
              <a:t>.</a:t>
            </a:r>
            <a:endParaRPr lang="pt-PT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pt-PT" sz="1600" dirty="0" smtClean="0">
                <a:solidFill>
                  <a:prstClr val="black"/>
                </a:solidFill>
              </a:rPr>
              <a:t>Eixo </a:t>
            </a:r>
            <a:r>
              <a:rPr lang="pt-PT" sz="1600" dirty="0">
                <a:solidFill>
                  <a:prstClr val="black"/>
                </a:solidFill>
              </a:rPr>
              <a:t>2 </a:t>
            </a:r>
            <a:r>
              <a:rPr lang="pt-PT" sz="1600" dirty="0" smtClean="0">
                <a:solidFill>
                  <a:prstClr val="black"/>
                </a:solidFill>
              </a:rPr>
              <a:t>promoveu maioritariamente: cultura de capacitação e desenvolvimento profissional, motivação, empenho e reconhecimento.</a:t>
            </a:r>
            <a:endParaRPr lang="pt-PT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Chart 3"/>
          <p:cNvGraphicFramePr/>
          <p:nvPr>
            <p:extLst>
              <p:ext uri="{D42A27DB-BD31-4B8C-83A1-F6EECF244321}">
                <p14:modId xmlns:p14="http://schemas.microsoft.com/office/powerpoint/2010/main" val="3364135556"/>
              </p:ext>
            </p:extLst>
          </p:nvPr>
        </p:nvGraphicFramePr>
        <p:xfrm>
          <a:off x="612499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1336109620"/>
              </p:ext>
            </p:extLst>
          </p:nvPr>
        </p:nvGraphicFramePr>
        <p:xfrm>
          <a:off x="6618381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1.º ciclo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24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grande maioria das </a:t>
            </a:r>
            <a:r>
              <a:rPr lang="pt-PT" sz="1600" dirty="0"/>
              <a:t>atividades </a:t>
            </a:r>
            <a:r>
              <a:rPr lang="pt-PT" sz="1600" dirty="0" smtClean="0"/>
              <a:t>foi avaliada </a:t>
            </a:r>
            <a:r>
              <a:rPr lang="pt-PT" sz="1600" dirty="0"/>
              <a:t>com nível 5.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01986817"/>
              </p:ext>
            </p:extLst>
          </p:nvPr>
        </p:nvGraphicFramePr>
        <p:xfrm>
          <a:off x="442651" y="2003936"/>
          <a:ext cx="11306696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2.º e 3.º Ciclos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25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26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39" y="5647711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 A maioria das atividades  </a:t>
            </a:r>
            <a:r>
              <a:rPr lang="pt-PT" sz="1600" dirty="0" smtClean="0"/>
              <a:t>não apresentou </a:t>
            </a:r>
            <a:r>
              <a:rPr lang="pt-PT" sz="1600" dirty="0"/>
              <a:t>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1"/>
          <p:cNvGraphicFramePr/>
          <p:nvPr>
            <p:extLst>
              <p:ext uri="{D42A27DB-BD31-4B8C-83A1-F6EECF244321}">
                <p14:modId xmlns:p14="http://schemas.microsoft.com/office/powerpoint/2010/main" val="4252451451"/>
              </p:ext>
            </p:extLst>
          </p:nvPr>
        </p:nvGraphicFramePr>
        <p:xfrm>
          <a:off x="515999" y="2047765"/>
          <a:ext cx="111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27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640" y="5649984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As atividades privilegiaram </a:t>
            </a:r>
            <a:r>
              <a:rPr lang="pt-PT" sz="1600" dirty="0"/>
              <a:t>a articulação entre: </a:t>
            </a:r>
            <a:r>
              <a:rPr lang="pt-PT" sz="1600" dirty="0" smtClean="0"/>
              <a:t>níveis e </a:t>
            </a:r>
            <a:r>
              <a:rPr lang="pt-PT" sz="1600" dirty="0"/>
              <a:t>disciplinas.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6" name="Chart 4"/>
          <p:cNvGraphicFramePr/>
          <p:nvPr>
            <p:extLst>
              <p:ext uri="{D42A27DB-BD31-4B8C-83A1-F6EECF244321}">
                <p14:modId xmlns:p14="http://schemas.microsoft.com/office/powerpoint/2010/main" val="911065663"/>
              </p:ext>
            </p:extLst>
          </p:nvPr>
        </p:nvGraphicFramePr>
        <p:xfrm>
          <a:off x="210309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Chart 7"/>
          <p:cNvGraphicFramePr/>
          <p:nvPr>
            <p:extLst>
              <p:ext uri="{D42A27DB-BD31-4B8C-83A1-F6EECF244321}">
                <p14:modId xmlns:p14="http://schemas.microsoft.com/office/powerpoint/2010/main" val="3956555922"/>
              </p:ext>
            </p:extLst>
          </p:nvPr>
        </p:nvGraphicFramePr>
        <p:xfrm>
          <a:off x="3174103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6"/>
          <p:cNvGraphicFramePr/>
          <p:nvPr>
            <p:extLst>
              <p:ext uri="{D42A27DB-BD31-4B8C-83A1-F6EECF244321}">
                <p14:modId xmlns:p14="http://schemas.microsoft.com/office/powerpoint/2010/main" val="2632299317"/>
              </p:ext>
            </p:extLst>
          </p:nvPr>
        </p:nvGraphicFramePr>
        <p:xfrm>
          <a:off x="6137897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Chart 8"/>
          <p:cNvGraphicFramePr/>
          <p:nvPr>
            <p:extLst>
              <p:ext uri="{D42A27DB-BD31-4B8C-83A1-F6EECF244321}">
                <p14:modId xmlns:p14="http://schemas.microsoft.com/office/powerpoint/2010/main" val="1951317212"/>
              </p:ext>
            </p:extLst>
          </p:nvPr>
        </p:nvGraphicFramePr>
        <p:xfrm>
          <a:off x="9101691" y="2365299"/>
          <a:ext cx="2880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28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17% das </a:t>
            </a:r>
            <a:r>
              <a:rPr lang="pt-PT" sz="1600" dirty="0"/>
              <a:t>atividades promoveu a participação das famílias e </a:t>
            </a:r>
            <a:r>
              <a:rPr lang="pt-PT" sz="1600" dirty="0" smtClean="0"/>
              <a:t>21% foi  aberta </a:t>
            </a:r>
            <a:r>
              <a:rPr lang="pt-PT" sz="1600" dirty="0"/>
              <a:t>à comunidade.</a:t>
            </a:r>
          </a:p>
        </p:txBody>
      </p:sp>
      <p:graphicFrame>
        <p:nvGraphicFramePr>
          <p:cNvPr id="12" name="Chart 5"/>
          <p:cNvGraphicFramePr/>
          <p:nvPr>
            <p:extLst>
              <p:ext uri="{D42A27DB-BD31-4B8C-83A1-F6EECF244321}">
                <p14:modId xmlns:p14="http://schemas.microsoft.com/office/powerpoint/2010/main" val="2635351387"/>
              </p:ext>
            </p:extLst>
          </p:nvPr>
        </p:nvGraphicFramePr>
        <p:xfrm>
          <a:off x="573362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9"/>
          <p:cNvGraphicFramePr/>
          <p:nvPr>
            <p:extLst>
              <p:ext uri="{D42A27DB-BD31-4B8C-83A1-F6EECF244321}">
                <p14:modId xmlns:p14="http://schemas.microsoft.com/office/powerpoint/2010/main" val="4040645203"/>
              </p:ext>
            </p:extLst>
          </p:nvPr>
        </p:nvGraphicFramePr>
        <p:xfrm>
          <a:off x="6578638" y="2047765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29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39" y="5647711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As competências mais desenvolvidas são: relacionamento </a:t>
            </a:r>
            <a:r>
              <a:rPr lang="pt-PT" sz="1600" dirty="0" smtClean="0"/>
              <a:t>interpessoal, desenvolvimento </a:t>
            </a:r>
            <a:r>
              <a:rPr lang="pt-PT" sz="1600" dirty="0"/>
              <a:t>pessoal e autonomia e pensamento crítico e </a:t>
            </a:r>
            <a:r>
              <a:rPr lang="pt-PT" sz="1600" dirty="0" smtClean="0"/>
              <a:t>criativo</a:t>
            </a:r>
            <a:r>
              <a:rPr lang="pt-PT" sz="1600" dirty="0"/>
              <a:t>.</a:t>
            </a:r>
          </a:p>
          <a:p>
            <a:pPr algn="ctr"/>
            <a:r>
              <a:rPr lang="pt-PT" sz="1600" dirty="0"/>
              <a:t>As menos desenvolvidas são: </a:t>
            </a:r>
            <a:r>
              <a:rPr lang="pt-PT" sz="1600" dirty="0" smtClean="0"/>
              <a:t>consciência e domínio do corpo e </a:t>
            </a:r>
            <a:r>
              <a:rPr lang="pt-PT" sz="1600" dirty="0"/>
              <a:t>raciocínio e resolução de problemas.</a:t>
            </a:r>
          </a:p>
        </p:txBody>
      </p:sp>
      <p:graphicFrame>
        <p:nvGraphicFramePr>
          <p:cNvPr id="10" name="Chart 2"/>
          <p:cNvGraphicFramePr/>
          <p:nvPr>
            <p:extLst>
              <p:ext uri="{D42A27DB-BD31-4B8C-83A1-F6EECF244321}">
                <p14:modId xmlns:p14="http://schemas.microsoft.com/office/powerpoint/2010/main" val="1414885110"/>
              </p:ext>
            </p:extLst>
          </p:nvPr>
        </p:nvGraphicFramePr>
        <p:xfrm>
          <a:off x="515999" y="2047765"/>
          <a:ext cx="1116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Atividades no Agrupamento </a:t>
            </a:r>
            <a:r>
              <a:rPr lang="pt-PT" sz="2700" dirty="0"/>
              <a:t>(por nível escolar)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</a:t>
            </a:fld>
            <a:endParaRPr lang="pt-PT" dirty="0"/>
          </a:p>
        </p:txBody>
      </p:sp>
      <p:sp>
        <p:nvSpPr>
          <p:cNvPr id="27" name="TextBox 26"/>
          <p:cNvSpPr txBox="1"/>
          <p:nvPr/>
        </p:nvSpPr>
        <p:spPr>
          <a:xfrm>
            <a:off x="354640" y="5700015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Todas as atividades  previstas </a:t>
            </a:r>
            <a:r>
              <a:rPr lang="pt-PT" sz="1600" dirty="0" smtClean="0"/>
              <a:t>329 </a:t>
            </a:r>
            <a:r>
              <a:rPr lang="pt-PT" sz="1600" dirty="0"/>
              <a:t>foram realizadas </a:t>
            </a:r>
            <a:r>
              <a:rPr lang="pt-PT" sz="1600" dirty="0" smtClean="0"/>
              <a:t>(96%) à </a:t>
            </a:r>
            <a:r>
              <a:rPr lang="pt-PT" sz="1600" dirty="0"/>
              <a:t>exceção </a:t>
            </a:r>
            <a:r>
              <a:rPr lang="pt-PT" sz="1600" dirty="0" smtClean="0"/>
              <a:t>de  13 (4%): 4 foram adiadas para o próximo ano letivo,  as restantes não se realizaram por motivos diversos tais como: doença da docente, doença dos alunos, falta de inscrições, falta de resposta de instituições, constrangimentos do elevado preço de transportes e sobreposição de horário com outras atividades.</a:t>
            </a:r>
            <a:endParaRPr lang="pt-PT" sz="1600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654397" y="1184283"/>
            <a:ext cx="2798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Atividades Previstas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54397" y="1688154"/>
            <a:ext cx="2798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Número Atividades por Nível Escolar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59673" y="1182359"/>
            <a:ext cx="295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Atividades Realizadas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39159" y="1686463"/>
            <a:ext cx="2798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dirty="0">
                <a:solidFill>
                  <a:schemeClr val="bg1">
                    <a:lumMod val="50000"/>
                  </a:schemeClr>
                </a:solidFill>
              </a:rPr>
              <a:t>Número Atividades por Nível Escolar</a:t>
            </a:r>
          </a:p>
        </p:txBody>
      </p:sp>
      <p:graphicFrame>
        <p:nvGraphicFramePr>
          <p:cNvPr id="14" name="Chart 5"/>
          <p:cNvGraphicFramePr/>
          <p:nvPr>
            <p:extLst>
              <p:ext uri="{D42A27DB-BD31-4B8C-83A1-F6EECF244321}">
                <p14:modId xmlns:p14="http://schemas.microsoft.com/office/powerpoint/2010/main" val="4053961089"/>
              </p:ext>
            </p:extLst>
          </p:nvPr>
        </p:nvGraphicFramePr>
        <p:xfrm>
          <a:off x="533620" y="2073917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5" name="Chart 8"/>
          <p:cNvGraphicFramePr/>
          <p:nvPr>
            <p:extLst>
              <p:ext uri="{D42A27DB-BD31-4B8C-83A1-F6EECF244321}">
                <p14:modId xmlns:p14="http://schemas.microsoft.com/office/powerpoint/2010/main" val="649753369"/>
              </p:ext>
            </p:extLst>
          </p:nvPr>
        </p:nvGraphicFramePr>
        <p:xfrm>
          <a:off x="6618381" y="2073917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2.º e 3.º ciclos 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30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PT" sz="1600" dirty="0">
                <a:solidFill>
                  <a:prstClr val="black"/>
                </a:solidFill>
              </a:rPr>
              <a:t>Eixo 1 promoveu maioritariamente: </a:t>
            </a:r>
            <a:r>
              <a:rPr lang="pt-PT" sz="1600">
                <a:solidFill>
                  <a:prstClr val="black"/>
                </a:solidFill>
              </a:rPr>
              <a:t>trabalho </a:t>
            </a:r>
            <a:r>
              <a:rPr lang="pt-PT" sz="1600" smtClean="0">
                <a:solidFill>
                  <a:prstClr val="black"/>
                </a:solidFill>
              </a:rPr>
              <a:t>colaborativo e </a:t>
            </a:r>
            <a:r>
              <a:rPr lang="pt-PT" sz="1600" dirty="0" smtClean="0">
                <a:solidFill>
                  <a:prstClr val="black"/>
                </a:solidFill>
              </a:rPr>
              <a:t>envolvimento </a:t>
            </a:r>
            <a:r>
              <a:rPr lang="pt-PT" sz="1600" dirty="0">
                <a:solidFill>
                  <a:prstClr val="black"/>
                </a:solidFill>
              </a:rPr>
              <a:t>da comunidade </a:t>
            </a:r>
            <a:r>
              <a:rPr lang="pt-PT" sz="1600" smtClean="0">
                <a:solidFill>
                  <a:prstClr val="black"/>
                </a:solidFill>
              </a:rPr>
              <a:t>educativa .</a:t>
            </a:r>
          </a:p>
          <a:p>
            <a:pPr lvl="0" algn="ctr"/>
            <a:r>
              <a:rPr lang="pt-PT" sz="1600" dirty="0" smtClean="0">
                <a:solidFill>
                  <a:prstClr val="black"/>
                </a:solidFill>
              </a:rPr>
              <a:t>Eixo </a:t>
            </a:r>
            <a:r>
              <a:rPr lang="pt-PT" sz="1600" dirty="0">
                <a:solidFill>
                  <a:prstClr val="black"/>
                </a:solidFill>
              </a:rPr>
              <a:t>2 </a:t>
            </a:r>
            <a:r>
              <a:rPr lang="pt-PT" sz="1600" dirty="0" smtClean="0">
                <a:solidFill>
                  <a:prstClr val="black"/>
                </a:solidFill>
              </a:rPr>
              <a:t>promoveu em situação de igualdade: </a:t>
            </a:r>
            <a:r>
              <a:rPr lang="pt-PT" sz="1600" dirty="0">
                <a:solidFill>
                  <a:prstClr val="black"/>
                </a:solidFill>
              </a:rPr>
              <a:t>cultura de capacitação e desenvolvimento profissional, motivação, empenho e reconhecimento </a:t>
            </a:r>
            <a:r>
              <a:rPr lang="pt-PT" sz="1600" dirty="0" smtClean="0">
                <a:solidFill>
                  <a:prstClr val="black"/>
                </a:solidFill>
              </a:rPr>
              <a:t>e lideranças intermédias.</a:t>
            </a:r>
            <a:endParaRPr lang="pt-PT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Chart 3"/>
          <p:cNvGraphicFramePr/>
          <p:nvPr>
            <p:extLst>
              <p:ext uri="{D42A27DB-BD31-4B8C-83A1-F6EECF244321}">
                <p14:modId xmlns:p14="http://schemas.microsoft.com/office/powerpoint/2010/main" val="398041401"/>
              </p:ext>
            </p:extLst>
          </p:nvPr>
        </p:nvGraphicFramePr>
        <p:xfrm>
          <a:off x="612499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3544629908"/>
              </p:ext>
            </p:extLst>
          </p:nvPr>
        </p:nvGraphicFramePr>
        <p:xfrm>
          <a:off x="6618381" y="20528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Avaliação das Atividades do 2.º e 3.º ciclos 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31</a:t>
            </a:fld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larga maioria das </a:t>
            </a:r>
            <a:r>
              <a:rPr lang="pt-PT" sz="1600" dirty="0"/>
              <a:t>atividades </a:t>
            </a:r>
            <a:r>
              <a:rPr lang="pt-PT" sz="1600" dirty="0" smtClean="0"/>
              <a:t>foi avaliada </a:t>
            </a:r>
            <a:r>
              <a:rPr lang="pt-PT" sz="1600" dirty="0"/>
              <a:t>com nível 5, </a:t>
            </a:r>
            <a:r>
              <a:rPr lang="pt-PT" sz="1600" dirty="0" smtClean="0"/>
              <a:t>17</a:t>
            </a:r>
            <a:r>
              <a:rPr lang="pt-PT" sz="1600" dirty="0" smtClean="0"/>
              <a:t>% </a:t>
            </a:r>
            <a:r>
              <a:rPr lang="pt-PT" sz="1600" dirty="0"/>
              <a:t>com nível </a:t>
            </a:r>
            <a:r>
              <a:rPr lang="pt-PT" sz="1600" dirty="0" smtClean="0"/>
              <a:t>4 e apenas 1 atividade com nível 3. </a:t>
            </a:r>
            <a:endParaRPr lang="pt-PT" sz="1600" dirty="0"/>
          </a:p>
        </p:txBody>
      </p:sp>
      <p:sp>
        <p:nvSpPr>
          <p:cNvPr id="8" name="Rectangle 7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Avaliação Atribuída às Atividades</a:t>
            </a:r>
          </a:p>
        </p:txBody>
      </p:sp>
      <p:graphicFrame>
        <p:nvGraphicFramePr>
          <p:cNvPr id="10" name="Chart 10"/>
          <p:cNvGraphicFramePr/>
          <p:nvPr>
            <p:extLst>
              <p:ext uri="{D42A27DB-BD31-4B8C-83A1-F6EECF244321}">
                <p14:modId xmlns:p14="http://schemas.microsoft.com/office/powerpoint/2010/main" val="2240780437"/>
              </p:ext>
            </p:extLst>
          </p:nvPr>
        </p:nvGraphicFramePr>
        <p:xfrm>
          <a:off x="442651" y="2003936"/>
          <a:ext cx="11306696" cy="3337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Conclusão </a:t>
            </a:r>
            <a:r>
              <a:rPr lang="pt-PT" sz="4800" b="1" cap="small" dirty="0" smtClean="0"/>
              <a:t>PAA 2022/23</a:t>
            </a:r>
            <a:endParaRPr lang="pt-PT" sz="4800" b="1" cap="small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32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pPr lvl="1"/>
            <a:r>
              <a:rPr lang="pt-PT" sz="3600" b="1" cap="small" dirty="0"/>
              <a:t>Conclusão </a:t>
            </a:r>
            <a:r>
              <a:rPr lang="pt-PT" sz="3600" b="1" cap="small" dirty="0" smtClean="0"/>
              <a:t>PAA 2022/23</a:t>
            </a:r>
            <a:endParaRPr lang="pt-PT" sz="3600" b="1" cap="small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33</a:t>
            </a:fld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23385" y="947214"/>
            <a:ext cx="11602952" cy="526297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200" dirty="0" smtClean="0"/>
              <a:t>Todas </a:t>
            </a:r>
            <a:r>
              <a:rPr lang="pt-PT" sz="1200" dirty="0"/>
              <a:t>as atividades  previstas 329 foram realizadas (96%) à exceção de  13 (4%): 4 foram adiadas para o próximo ano letivo,  as restantes não se realizaram por motivos diversos tais como: doença da docente, doença dos alunos, falta de inscrições, falta de resposta de instituições, </a:t>
            </a:r>
            <a:r>
              <a:rPr lang="pt-PT" sz="1200" dirty="0" smtClean="0"/>
              <a:t>o elevado </a:t>
            </a:r>
            <a:r>
              <a:rPr lang="pt-PT" sz="1200" dirty="0"/>
              <a:t>preço de transportes e sobreposição de horário com outras atividades</a:t>
            </a:r>
            <a:r>
              <a:rPr lang="pt-PT" sz="1200" dirty="0" smtClean="0"/>
              <a:t>.</a:t>
            </a:r>
          </a:p>
          <a:p>
            <a:pPr algn="ctr">
              <a:lnSpc>
                <a:spcPct val="150000"/>
              </a:lnSpc>
            </a:pPr>
            <a:endParaRPr lang="pt-PT" sz="1200" dirty="0"/>
          </a:p>
          <a:p>
            <a:pPr marL="342900" lvl="0" indent="-342900" algn="just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200" b="1" u="sng" dirty="0" smtClean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Custos</a:t>
            </a:r>
            <a:r>
              <a:rPr lang="pt-PT" sz="12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maioria das atividades não apresentou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custos. </a:t>
            </a:r>
            <a:endParaRPr lang="pt-PT" sz="12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2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Articulação das Atividades</a:t>
            </a:r>
            <a:r>
              <a:rPr lang="pt-PT" sz="12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200" dirty="0"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200" b="1" dirty="0" smtClean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maior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articulação na realização das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atividades existe nos 1.º, 2.º e 3.º ciclos, entre diferentes disciplinas e níveis.</a:t>
            </a:r>
            <a:endParaRPr lang="pt-PT" sz="1200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2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Participações nas Atividades</a:t>
            </a:r>
            <a:r>
              <a:rPr lang="pt-PT" sz="1200" b="1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participação das famílias nas atividades é superior à abertura das atividades à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comunidade, à exceção dos 2.º e 3.º ciclos. Em média </a:t>
            </a:r>
            <a:r>
              <a:rPr lang="pt-PT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das atividades realizaram-se com a participação das famílias, havendo a salientar o pré-escolar onde esta percentagem atinge os </a:t>
            </a:r>
            <a:r>
              <a:rPr lang="pt-PT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pt-PT" sz="1200" kern="12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2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Contributo das </a:t>
            </a:r>
            <a:r>
              <a:rPr lang="pt-PT" sz="1200" b="1" u="sng" kern="1200" dirty="0" smtClean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Atividades</a:t>
            </a:r>
            <a:r>
              <a:rPr lang="pt-PT" sz="12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um modo geral todas as competências foram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desenvolvidas,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dependendo do nível de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escolaridade;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havendo a destacar o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pensamento crítico e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criativo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AEVP e Pré-Escolar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o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relacionamento interpessoal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nos 1.º, 2.º e 3.º ciclos. Contudo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consciência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 domínio do </a:t>
            </a:r>
            <a:r>
              <a:rPr lang="pt-PT" sz="12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corpo </a:t>
            </a:r>
            <a:r>
              <a:rPr lang="pt-PT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 o </a:t>
            </a:r>
            <a:r>
              <a:rPr lang="pt-PT" sz="12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raciocínio </a:t>
            </a:r>
            <a:r>
              <a:rPr lang="pt-PT" sz="12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 resolução de problemas </a:t>
            </a:r>
            <a:r>
              <a:rPr lang="pt-PT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as competências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selecionadas,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comum a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todo o agrupamento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PT" sz="12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2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Plano de Ação Estratégico</a:t>
            </a:r>
            <a:r>
              <a:rPr lang="pt-PT" sz="1200" b="1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Eixo 1, o </a:t>
            </a:r>
            <a:r>
              <a:rPr lang="pt-PT" sz="12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trabalho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colaborativo </a:t>
            </a:r>
            <a:r>
              <a:rPr lang="pt-PT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mostra-se </a:t>
            </a:r>
            <a:r>
              <a:rPr lang="pt-PT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1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mais importante </a:t>
            </a:r>
            <a:r>
              <a:rPr lang="pt-PT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todas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as estruturas e departamentos. Em seguida, a promoção do</a:t>
            </a:r>
            <a:r>
              <a:rPr lang="pt-PT" sz="12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envolvimento da comunidade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educativa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também se </a:t>
            </a:r>
            <a:r>
              <a:rPr lang="pt-PT" sz="12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destaca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PT" sz="1200" i="1" dirty="0" smtClean="0">
                <a:ea typeface="Times New Roman" panose="02020603050405020304" pitchFamily="18" charset="0"/>
              </a:rPr>
              <a:t>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Eixo 2, a </a:t>
            </a:r>
            <a:r>
              <a:rPr lang="pt-PT" sz="1200" i="1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cultura de capacitação e desenvolvimento </a:t>
            </a:r>
            <a:r>
              <a:rPr lang="pt-PT" sz="1200" i="1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profissional,</a:t>
            </a:r>
            <a:r>
              <a:rPr lang="pt-PT" sz="1200" dirty="0" smtClean="0">
                <a:solidFill>
                  <a:prstClr val="black"/>
                </a:solidFill>
              </a:rPr>
              <a:t> </a:t>
            </a:r>
            <a:r>
              <a:rPr lang="pt-PT" sz="1200" i="1" dirty="0">
                <a:solidFill>
                  <a:prstClr val="black"/>
                </a:solidFill>
              </a:rPr>
              <a:t>motivação, empenho e reconhecimento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é a mais </a:t>
            </a:r>
            <a:r>
              <a:rPr lang="pt-PT" sz="1200" kern="12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focada.</a:t>
            </a:r>
            <a:endParaRPr lang="pt-PT" sz="1200" dirty="0"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r>
              <a:rPr lang="pt-PT" sz="1200" b="1" u="sng" kern="1200" dirty="0">
                <a:solidFill>
                  <a:srgbClr val="FE99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Avaliação das Atividades</a:t>
            </a:r>
            <a:r>
              <a:rPr lang="pt-PT" sz="1200" b="1" kern="1200" dirty="0">
                <a:solidFill>
                  <a:srgbClr val="FE99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PT" sz="1200" kern="1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 grande maioria d</a:t>
            </a:r>
            <a:r>
              <a:rPr lang="pt-PT" sz="1200" dirty="0" smtClean="0">
                <a:effectLst/>
                <a:ea typeface="Times New Roman" panose="02020603050405020304" pitchFamily="18" charset="0"/>
              </a:rPr>
              <a:t>as </a:t>
            </a:r>
            <a:r>
              <a:rPr lang="pt-PT" sz="1200" dirty="0">
                <a:effectLst/>
                <a:ea typeface="Times New Roman" panose="02020603050405020304" pitchFamily="18" charset="0"/>
              </a:rPr>
              <a:t>atividades </a:t>
            </a:r>
            <a:r>
              <a:rPr lang="pt-PT" sz="1200" dirty="0" smtClean="0">
                <a:effectLst/>
                <a:ea typeface="Times New Roman" panose="02020603050405020304" pitchFamily="18" charset="0"/>
              </a:rPr>
              <a:t>foi avaliada </a:t>
            </a:r>
            <a:r>
              <a:rPr lang="pt-PT" sz="1200" dirty="0">
                <a:effectLst/>
                <a:ea typeface="Times New Roman" panose="02020603050405020304" pitchFamily="18" charset="0"/>
              </a:rPr>
              <a:t>com nível </a:t>
            </a:r>
            <a:r>
              <a:rPr lang="pt-PT" sz="1200" smtClean="0">
                <a:effectLst/>
                <a:ea typeface="Times New Roman" panose="02020603050405020304" pitchFamily="18" charset="0"/>
              </a:rPr>
              <a:t>5</a:t>
            </a:r>
            <a:r>
              <a:rPr lang="pt-PT" sz="1200" smtClean="0">
                <a:effectLst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buClr>
                <a:srgbClr val="FE9900"/>
              </a:buClr>
              <a:buFont typeface="+mj-lt"/>
              <a:buAutoNum type="arabicPeriod"/>
            </a:pPr>
            <a:endParaRPr lang="pt-PT" sz="1200" dirty="0" smtClean="0">
              <a:effectLst/>
              <a:ea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Clr>
                <a:srgbClr val="FE9900"/>
              </a:buClr>
            </a:pP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       </a:t>
            </a:r>
            <a:r>
              <a:rPr lang="pt-PT" sz="1200" b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Constrangimentos</a:t>
            </a:r>
            <a:r>
              <a:rPr lang="pt-PT" sz="12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: em 2 estabelecimentos foi apontado a dificuldade de audição do alarme em todo o espaço escolar. </a:t>
            </a: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F</a:t>
            </a:r>
            <a:r>
              <a:rPr lang="pt-PT" sz="12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alta </a:t>
            </a:r>
            <a:r>
              <a:rPr lang="pt-PT" sz="12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de espaço </a:t>
            </a:r>
            <a:r>
              <a:rPr lang="pt-PT" sz="12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no recinto escolar para realização de algumas atividades. </a:t>
            </a: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D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ificuldade de previsão de gastos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com materiais devido à dinâmica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de alguns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projetos ao longo do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ano. </a:t>
            </a: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D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ificuldade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de tempo de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articulação entre docentes. </a:t>
            </a: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F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alta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de tempo dos alunos para frequentar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algumas atividades. </a:t>
            </a: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D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ificuldade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em encontrar tempos para conciliar atividades/sessões com a disponibilidade das turmas. </a:t>
            </a: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F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alta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de participação das famílias. O elevado preço dos transportes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e a demasiada antecipação do pagamento em relação à realização das atividades.</a:t>
            </a:r>
            <a:endParaRPr lang="pt-PT" sz="1200" dirty="0" smtClean="0">
              <a:effectLst/>
              <a:ea typeface="Calibri" panose="020F050202020403020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buClr>
                <a:srgbClr val="FE9900"/>
              </a:buClr>
            </a:pPr>
            <a:r>
              <a:rPr lang="pt-PT" sz="1200" dirty="0">
                <a:ea typeface="Calibri" panose="020F0502020204030204" charset="0"/>
                <a:cs typeface="Times New Roman" panose="02020603050405020304" pitchFamily="18" charset="0"/>
              </a:rPr>
              <a:t> </a:t>
            </a:r>
            <a:r>
              <a:rPr lang="pt-PT" sz="1200" dirty="0" smtClean="0">
                <a:ea typeface="Calibri" panose="020F0502020204030204" charset="0"/>
                <a:cs typeface="Times New Roman" panose="02020603050405020304" pitchFamily="18" charset="0"/>
              </a:rPr>
              <a:t>         </a:t>
            </a:r>
            <a:r>
              <a:rPr lang="pt-PT" sz="1200" b="1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Elementos facilitadores</a:t>
            </a:r>
            <a:r>
              <a:rPr lang="pt-PT" sz="1200" dirty="0" smtClean="0">
                <a:effectLst/>
                <a:ea typeface="Calibri" panose="020F0502020204030204" charset="0"/>
                <a:cs typeface="Times New Roman" panose="02020603050405020304" pitchFamily="18" charset="0"/>
              </a:rPr>
              <a:t>: oferta de transporte pela Câmara Municipal de Mafra. </a:t>
            </a:r>
            <a:endParaRPr lang="pt-PT" sz="1200" dirty="0">
              <a:effectLst/>
              <a:ea typeface="Calibri" panose="020F050202020403020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3902" y="376238"/>
            <a:ext cx="1959473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46495" y="3310828"/>
            <a:ext cx="10245505" cy="923925"/>
          </a:xfrm>
          <a:prstGeom prst="rect">
            <a:avLst/>
          </a:prstGeom>
          <a:solidFill>
            <a:srgbClr val="FE9900"/>
          </a:solidFill>
          <a:ln>
            <a:solidFill>
              <a:srgbClr val="0000F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PT" sz="4800" b="1" cap="small" dirty="0"/>
              <a:t>Estruturas globais AEVP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4</a:t>
            </a:fld>
            <a:endParaRPr lang="pt-PT"/>
          </a:p>
        </p:txBody>
      </p:sp>
      <p:sp>
        <p:nvSpPr>
          <p:cNvPr id="13" name="Rectangle 12"/>
          <p:cNvSpPr/>
          <p:nvPr/>
        </p:nvSpPr>
        <p:spPr>
          <a:xfrm>
            <a:off x="11108602" y="6356350"/>
            <a:ext cx="245198" cy="288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Custo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5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A grande maioria das atividades não apresentou </a:t>
            </a:r>
            <a:r>
              <a:rPr lang="pt-PT" sz="1600" dirty="0"/>
              <a:t>custos.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Custo das Atividades</a:t>
            </a:r>
          </a:p>
        </p:txBody>
      </p:sp>
      <p:graphicFrame>
        <p:nvGraphicFramePr>
          <p:cNvPr id="10" name="Chart 1"/>
          <p:cNvGraphicFramePr/>
          <p:nvPr>
            <p:extLst>
              <p:ext uri="{D42A27DB-BD31-4B8C-83A1-F6EECF244321}">
                <p14:modId xmlns:p14="http://schemas.microsoft.com/office/powerpoint/2010/main" val="1529291236"/>
              </p:ext>
            </p:extLst>
          </p:nvPr>
        </p:nvGraphicFramePr>
        <p:xfrm>
          <a:off x="541613" y="2064441"/>
          <a:ext cx="11108772" cy="3216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Articulação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6</a:t>
            </a:fld>
            <a:endParaRPr lang="pt-PT" dirty="0"/>
          </a:p>
        </p:txBody>
      </p:sp>
      <p:sp>
        <p:nvSpPr>
          <p:cNvPr id="32" name="TextBox 31"/>
          <p:cNvSpPr txBox="1"/>
          <p:nvPr/>
        </p:nvSpPr>
        <p:spPr>
          <a:xfrm>
            <a:off x="210309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Estabelecimentos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74103" y="1971276"/>
            <a:ext cx="2298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Níveis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37897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Departamentos/Estruturas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01691" y="1971276"/>
            <a:ext cx="2487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chemeClr val="accent5"/>
                </a:solidFill>
              </a:rPr>
              <a:t>Disciplinas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641" y="5649984"/>
            <a:ext cx="11482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A articulação estabeleceu-se </a:t>
            </a:r>
            <a:r>
              <a:rPr lang="pt-PT" sz="1600" dirty="0" smtClean="0"/>
              <a:t>principalmente entre </a:t>
            </a:r>
            <a:r>
              <a:rPr lang="pt-PT" sz="1600" dirty="0"/>
              <a:t>diferentes </a:t>
            </a:r>
            <a:r>
              <a:rPr lang="pt-PT" sz="1600" dirty="0" smtClean="0"/>
              <a:t>níveis e departamentos/estruturas; seguida, em situação de igualdade, pela articulação entre estabelecimentos e disciplinas.</a:t>
            </a:r>
            <a:endParaRPr lang="pt-PT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99767" y="4943618"/>
            <a:ext cx="926569" cy="338554"/>
          </a:xfrm>
          <a:prstGeom prst="rect">
            <a:avLst/>
          </a:prstGeom>
        </p:spPr>
      </p:pic>
      <p:graphicFrame>
        <p:nvGraphicFramePr>
          <p:cNvPr id="16" name="Chart 4"/>
          <p:cNvGraphicFramePr/>
          <p:nvPr>
            <p:extLst>
              <p:ext uri="{D42A27DB-BD31-4B8C-83A1-F6EECF244321}">
                <p14:modId xmlns:p14="http://schemas.microsoft.com/office/powerpoint/2010/main" val="714617340"/>
              </p:ext>
            </p:extLst>
          </p:nvPr>
        </p:nvGraphicFramePr>
        <p:xfrm>
          <a:off x="210309" y="2401360"/>
          <a:ext cx="2925841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Chart 7"/>
          <p:cNvGraphicFramePr/>
          <p:nvPr>
            <p:extLst>
              <p:ext uri="{D42A27DB-BD31-4B8C-83A1-F6EECF244321}">
                <p14:modId xmlns:p14="http://schemas.microsoft.com/office/powerpoint/2010/main" val="478244342"/>
              </p:ext>
            </p:extLst>
          </p:nvPr>
        </p:nvGraphicFramePr>
        <p:xfrm>
          <a:off x="3174103" y="2403907"/>
          <a:ext cx="2916673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6"/>
          <p:cNvGraphicFramePr/>
          <p:nvPr>
            <p:extLst>
              <p:ext uri="{D42A27DB-BD31-4B8C-83A1-F6EECF244321}">
                <p14:modId xmlns:p14="http://schemas.microsoft.com/office/powerpoint/2010/main" val="3779936462"/>
              </p:ext>
            </p:extLst>
          </p:nvPr>
        </p:nvGraphicFramePr>
        <p:xfrm>
          <a:off x="6137897" y="2403907"/>
          <a:ext cx="2916674" cy="244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9" name="Chart 8"/>
          <p:cNvGraphicFramePr/>
          <p:nvPr>
            <p:extLst>
              <p:ext uri="{D42A27DB-BD31-4B8C-83A1-F6EECF244321}">
                <p14:modId xmlns:p14="http://schemas.microsoft.com/office/powerpoint/2010/main" val="9946786"/>
              </p:ext>
            </p:extLst>
          </p:nvPr>
        </p:nvGraphicFramePr>
        <p:xfrm>
          <a:off x="9101691" y="2401360"/>
          <a:ext cx="2916674" cy="245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Participações nas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7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68482" y="1181397"/>
            <a:ext cx="3449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Participação da Família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564391" y="1180916"/>
            <a:ext cx="3147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Aberto à Comunidade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0" y="5704649"/>
            <a:ext cx="114827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 smtClean="0"/>
              <a:t>Cerca de um quarto (23%) das </a:t>
            </a:r>
            <a:r>
              <a:rPr lang="pt-PT" sz="1600" dirty="0"/>
              <a:t>atividades teve a participação das famílias </a:t>
            </a:r>
            <a:r>
              <a:rPr lang="pt-PT" sz="1600" dirty="0" smtClean="0"/>
              <a:t>e 17% foi </a:t>
            </a:r>
            <a:r>
              <a:rPr lang="pt-PT" sz="1600" dirty="0"/>
              <a:t>aberta à comunidade.</a:t>
            </a:r>
          </a:p>
        </p:txBody>
      </p:sp>
      <p:graphicFrame>
        <p:nvGraphicFramePr>
          <p:cNvPr id="12" name="Chart 5"/>
          <p:cNvGraphicFramePr/>
          <p:nvPr/>
        </p:nvGraphicFramePr>
        <p:xfrm>
          <a:off x="587762" y="2076234"/>
          <a:ext cx="5011200" cy="319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Chart 9"/>
          <p:cNvGraphicFramePr/>
          <p:nvPr>
            <p:extLst>
              <p:ext uri="{D42A27DB-BD31-4B8C-83A1-F6EECF244321}">
                <p14:modId xmlns:p14="http://schemas.microsoft.com/office/powerpoint/2010/main" val="2393283918"/>
              </p:ext>
            </p:extLst>
          </p:nvPr>
        </p:nvGraphicFramePr>
        <p:xfrm>
          <a:off x="6136500" y="20762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Chart 5"/>
          <p:cNvGraphicFramePr/>
          <p:nvPr>
            <p:extLst>
              <p:ext uri="{D42A27DB-BD31-4B8C-83A1-F6EECF244321}">
                <p14:modId xmlns:p14="http://schemas.microsoft.com/office/powerpoint/2010/main" val="3942992144"/>
              </p:ext>
            </p:extLst>
          </p:nvPr>
        </p:nvGraphicFramePr>
        <p:xfrm>
          <a:off x="573362" y="2076234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Contributo das Atividades do AEVP</a:t>
            </a:r>
            <a:endParaRPr lang="pt-PT" sz="27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8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32106" y="1160830"/>
            <a:ext cx="612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Perfil do Aluno – Competências Desenvolvidas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641" y="5657850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 A maioria das competências desenvolvidas foram: pensamento crítico e </a:t>
            </a:r>
            <a:r>
              <a:rPr lang="pt-PT" sz="1600" dirty="0" smtClean="0"/>
              <a:t>criativo seguido </a:t>
            </a:r>
            <a:r>
              <a:rPr lang="pt-PT" sz="1600" dirty="0"/>
              <a:t>relacionamento </a:t>
            </a:r>
            <a:r>
              <a:rPr lang="pt-PT" sz="1600" dirty="0" smtClean="0"/>
              <a:t>interpessoal</a:t>
            </a:r>
            <a:r>
              <a:rPr lang="pt-PT" sz="1600" dirty="0"/>
              <a:t> </a:t>
            </a:r>
            <a:r>
              <a:rPr lang="pt-PT" sz="1600" dirty="0" smtClean="0"/>
              <a:t>e desenvolvimento pessoal </a:t>
            </a:r>
            <a:r>
              <a:rPr lang="pt-PT" sz="1600" dirty="0"/>
              <a:t>e </a:t>
            </a:r>
            <a:r>
              <a:rPr lang="pt-PT" sz="1600" dirty="0" smtClean="0"/>
              <a:t>autonomia.</a:t>
            </a:r>
          </a:p>
          <a:p>
            <a:pPr algn="ctr"/>
            <a:r>
              <a:rPr lang="pt-PT" sz="1600" dirty="0" smtClean="0"/>
              <a:t>A </a:t>
            </a:r>
            <a:r>
              <a:rPr lang="pt-PT" sz="1600" dirty="0"/>
              <a:t>menos </a:t>
            </a:r>
            <a:r>
              <a:rPr lang="pt-PT" sz="1600" dirty="0" smtClean="0"/>
              <a:t>desenvolvida: consciência </a:t>
            </a:r>
            <a:r>
              <a:rPr lang="pt-PT" sz="1600" dirty="0"/>
              <a:t>e domínio do corpo</a:t>
            </a:r>
            <a:r>
              <a:rPr lang="pt-PT" sz="1600" dirty="0" smtClean="0"/>
              <a:t>.</a:t>
            </a:r>
            <a:endParaRPr lang="pt-PT" sz="1600" dirty="0"/>
          </a:p>
        </p:txBody>
      </p:sp>
      <p:graphicFrame>
        <p:nvGraphicFramePr>
          <p:cNvPr id="10" name="Chart 2"/>
          <p:cNvGraphicFramePr/>
          <p:nvPr>
            <p:extLst>
              <p:ext uri="{D42A27DB-BD31-4B8C-83A1-F6EECF244321}">
                <p14:modId xmlns:p14="http://schemas.microsoft.com/office/powerpoint/2010/main" val="3177686989"/>
              </p:ext>
            </p:extLst>
          </p:nvPr>
        </p:nvGraphicFramePr>
        <p:xfrm>
          <a:off x="442652" y="2068114"/>
          <a:ext cx="11306694" cy="320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think-cell Slide" r:id="rId4" imgW="5715" imgH="5715" progId="TCLayout.ActiveDocument.1">
                  <p:embed/>
                </p:oleObj>
              </mc:Choice>
              <mc:Fallback>
                <p:oleObj name="think-cell Slide" r:id="rId4" imgW="5715" imgH="5715" progId="TCLayout.ActiveDocument.1">
                  <p:embed/>
                  <p:pic>
                    <p:nvPicPr>
                      <p:cNvPr id="0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Eleição de Diretor do Agrupamento: Resultados – AEV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88" y="267597"/>
            <a:ext cx="605349" cy="6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3620" y="365126"/>
            <a:ext cx="10910180" cy="513061"/>
          </a:xfrm>
        </p:spPr>
        <p:txBody>
          <a:bodyPr vert="horz">
            <a:normAutofit fontScale="90000"/>
          </a:bodyPr>
          <a:lstStyle/>
          <a:p>
            <a:r>
              <a:rPr lang="pt-PT" sz="3600" b="1" dirty="0"/>
              <a:t>Plano de Ação Estratégico do AEVP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51DC-D22A-4C4F-98BF-088FE099750D}" type="slidenum">
              <a:rPr lang="pt-PT" smtClean="0"/>
              <a:t>9</a:t>
            </a:fld>
            <a:endParaRPr lang="pt-PT" dirty="0"/>
          </a:p>
        </p:txBody>
      </p:sp>
      <p:sp>
        <p:nvSpPr>
          <p:cNvPr id="31" name="Rectangle 30"/>
          <p:cNvSpPr/>
          <p:nvPr/>
        </p:nvSpPr>
        <p:spPr>
          <a:xfrm>
            <a:off x="443618" y="1642100"/>
            <a:ext cx="11976981" cy="45719"/>
          </a:xfrm>
          <a:prstGeom prst="rect">
            <a:avLst/>
          </a:prstGeom>
          <a:solidFill>
            <a:srgbClr val="FE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54640" y="5661877"/>
            <a:ext cx="1148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Eixo 1 promoveu </a:t>
            </a:r>
            <a:r>
              <a:rPr lang="pt-PT" sz="1600" dirty="0" smtClean="0"/>
              <a:t>maioritariamente: </a:t>
            </a:r>
            <a:r>
              <a:rPr lang="pt-PT" sz="1600" dirty="0"/>
              <a:t>trabalho colaborativo; </a:t>
            </a:r>
            <a:r>
              <a:rPr lang="pt-PT" sz="1600" dirty="0" smtClean="0"/>
              <a:t>envolvimento </a:t>
            </a:r>
            <a:r>
              <a:rPr lang="pt-PT" sz="1600" dirty="0"/>
              <a:t>da comunidade educativa e </a:t>
            </a:r>
            <a:r>
              <a:rPr lang="pt-PT" sz="1600" dirty="0" smtClean="0"/>
              <a:t>auscultação/sequencialidade entre níveis e ciclos de ensino. </a:t>
            </a:r>
            <a:endParaRPr lang="pt-PT" sz="1600" dirty="0"/>
          </a:p>
          <a:p>
            <a:pPr algn="ctr"/>
            <a:r>
              <a:rPr lang="pt-PT" sz="1600" dirty="0"/>
              <a:t>Eixo 2 promoveu </a:t>
            </a:r>
            <a:r>
              <a:rPr lang="pt-PT" sz="1600" dirty="0" smtClean="0"/>
              <a:t>principalmente: </a:t>
            </a:r>
            <a:r>
              <a:rPr lang="pt-PT" sz="1600" dirty="0"/>
              <a:t>cultura de capacitação e desenvolvimento </a:t>
            </a:r>
            <a:r>
              <a:rPr lang="pt-PT" sz="1600" dirty="0" smtClean="0"/>
              <a:t>profissional, motivação, empenho e reconhecimento.</a:t>
            </a:r>
            <a:endParaRPr lang="pt-PT" sz="1600" dirty="0"/>
          </a:p>
        </p:txBody>
      </p:sp>
      <p:graphicFrame>
        <p:nvGraphicFramePr>
          <p:cNvPr id="12" name="Chart 3"/>
          <p:cNvGraphicFramePr/>
          <p:nvPr>
            <p:extLst>
              <p:ext uri="{D42A27DB-BD31-4B8C-83A1-F6EECF244321}">
                <p14:modId xmlns:p14="http://schemas.microsoft.com/office/powerpoint/2010/main" val="416413891"/>
              </p:ext>
            </p:extLst>
          </p:nvPr>
        </p:nvGraphicFramePr>
        <p:xfrm>
          <a:off x="612499" y="200393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Chart 11"/>
          <p:cNvGraphicFramePr/>
          <p:nvPr>
            <p:extLst>
              <p:ext uri="{D42A27DB-BD31-4B8C-83A1-F6EECF244321}">
                <p14:modId xmlns:p14="http://schemas.microsoft.com/office/powerpoint/2010/main" val="1200805034"/>
              </p:ext>
            </p:extLst>
          </p:nvPr>
        </p:nvGraphicFramePr>
        <p:xfrm>
          <a:off x="6539501" y="2003936"/>
          <a:ext cx="50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31"/>
          <p:cNvSpPr txBox="1"/>
          <p:nvPr/>
        </p:nvSpPr>
        <p:spPr>
          <a:xfrm>
            <a:off x="720499" y="1180916"/>
            <a:ext cx="4824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1: Prestação Serviço Educativo</a:t>
            </a:r>
          </a:p>
        </p:txBody>
      </p:sp>
      <p:sp>
        <p:nvSpPr>
          <p:cNvPr id="15" name="TextBox 33"/>
          <p:cNvSpPr txBox="1"/>
          <p:nvPr/>
        </p:nvSpPr>
        <p:spPr>
          <a:xfrm>
            <a:off x="7115501" y="1209029"/>
            <a:ext cx="3888000" cy="46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>
                <a:solidFill>
                  <a:srgbClr val="FE9900"/>
                </a:solidFill>
              </a:rPr>
              <a:t>Eixo 2: Liderança e Gestão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FILLLINECOLOR1" val="12874308"/>
  <p:tag name="FILLLINECOLOR2" val="15983578"/>
  <p:tag name="FILLLINECOLOR3" val="15189940"/>
  <p:tag name="FILLLINECOLOR4" val="14461583"/>
  <p:tag name="FILLLINECOLOR5" val="9917743"/>
  <p:tag name="FILLLINECOLOR6" val="6567968"/>
  <p:tag name="FILLLINECOLOR7" val="3243501"/>
  <p:tag name="FILLLINECOLOR8" val="14083579"/>
  <p:tag name="FILLLINECOLOR9" val="11389944"/>
  <p:tag name="FILLLINECOLOR10" val="8630772"/>
  <p:tag name="FILLLINECOLOR11" val="1137349"/>
  <p:tag name="FILLLINECOLOR12" val="736388"/>
  <p:tag name="FILLLINECOLOR13" val="15921906"/>
  <p:tag name="FILLLINECOLOR14" val="14277081"/>
  <p:tag name="FILLLINECOLOR15" val="12566463"/>
  <p:tag name="FILLLINECOLOR16" val="10921638"/>
  <p:tag name="FILLLINECOLOR17" val="8355711"/>
  <p:tag name="FILLLINECOLOR18" val="5855577"/>
  <p:tag name="FILLLINECOLOR19" val="0"/>
  <p:tag name="FILLLINECOLOR20" val="16777215"/>
  <p:tag name="FILLLINECOLOR22" val="65535"/>
  <p:tag name="FILLLINECOLOR23" val="49407"/>
  <p:tag name="FILLLINECOLOR24" val="255"/>
  <p:tag name="FONTCOLORNUMBER1" val="1"/>
  <p:tag name="FONTCOLORNUMBER2" val="7"/>
  <p:tag name="FONTCOLORNUMBER3" val="15"/>
  <p:tag name="FONTCOLORNUMBER4" val="17"/>
  <p:tag name="FONTCOLORNUMBER5" val="19"/>
  <p:tag name="FONTCOLORNUMBER6" val="20"/>
  <p:tag name="FONTCOLOR1" val="12874308"/>
  <p:tag name="FONTCOLOR2" val="3243501"/>
  <p:tag name="FONTCOLOR3" val="12566463"/>
  <p:tag name="FONTCOLOR4" val="8355711"/>
  <p:tag name="FONTCOLOR5" val="0"/>
  <p:tag name="FONTCOLOR6" val="167772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1518</Words>
  <Application>Microsoft Office PowerPoint</Application>
  <PresentationFormat>Ecrã Panorâmico</PresentationFormat>
  <Paragraphs>191</Paragraphs>
  <Slides>33</Slides>
  <Notes>0</Notes>
  <HiddenSlides>0</HiddenSlides>
  <MMClips>0</MMClips>
  <ScaleCrop>false</ScaleCrop>
  <HeadingPairs>
    <vt:vector size="8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(corpo)</vt:lpstr>
      <vt:lpstr>Calibri Light</vt:lpstr>
      <vt:lpstr>Times New Roman</vt:lpstr>
      <vt:lpstr>Office Theme</vt:lpstr>
      <vt:lpstr>think-cell Slide</vt:lpstr>
      <vt:lpstr>Apresentação do PowerPoint</vt:lpstr>
      <vt:lpstr>Nomenclatura PAA: Estruturas do AEVP</vt:lpstr>
      <vt:lpstr>Atividades no Agrupamento (por nível escolar)</vt:lpstr>
      <vt:lpstr>Apresentação do PowerPoint</vt:lpstr>
      <vt:lpstr>Custo das Atividades do AEVP</vt:lpstr>
      <vt:lpstr>Articulação das Atividades do AEVP</vt:lpstr>
      <vt:lpstr>Participações nas Atividades do AEVP</vt:lpstr>
      <vt:lpstr>Contributo das Atividades do AEVP</vt:lpstr>
      <vt:lpstr>Plano de Ação Estratégico do AEVP</vt:lpstr>
      <vt:lpstr>Avaliação das Atividades do AEVP</vt:lpstr>
      <vt:lpstr>Apresentação do PowerPoint</vt:lpstr>
      <vt:lpstr>Custo das Atividades do Pré-Escolar </vt:lpstr>
      <vt:lpstr>Articulação das Atividades do Pré-Escolar </vt:lpstr>
      <vt:lpstr>Participações nas Atividades do Pré-Escolar </vt:lpstr>
      <vt:lpstr>Contributo das Atividades do Pré-Escolar</vt:lpstr>
      <vt:lpstr>Plano de Ação Estratégico do Pré-Escolar </vt:lpstr>
      <vt:lpstr>Avaliação das Atividades do Pré-Escolar</vt:lpstr>
      <vt:lpstr>Apresentação do PowerPoint</vt:lpstr>
      <vt:lpstr>Custo das Atividades do 1.º ciclo</vt:lpstr>
      <vt:lpstr>Articulação das Atividades do 1.º ciclo</vt:lpstr>
      <vt:lpstr>Participações nas Atividades do 1.º ciclo</vt:lpstr>
      <vt:lpstr>Contributo das Atividades do 1.º ciclo</vt:lpstr>
      <vt:lpstr>Plano de Ação Estratégico do 1.º ciclo</vt:lpstr>
      <vt:lpstr>Avaliação das Atividades do 1.º ciclo</vt:lpstr>
      <vt:lpstr>Apresentação do PowerPoint</vt:lpstr>
      <vt:lpstr>Custo das Atividades do 2.º e 3.º ciclos </vt:lpstr>
      <vt:lpstr>Articulação das Atividades do 2.º e 3.º ciclos </vt:lpstr>
      <vt:lpstr>Participações nas Atividades do 2.º e 3.º ciclos </vt:lpstr>
      <vt:lpstr>Contributo das Atividades do 2.º e 3.º ciclos </vt:lpstr>
      <vt:lpstr>Plano de Ação Estratégico do 2.º e 3.º ciclos </vt:lpstr>
      <vt:lpstr>Avaliação das Atividades do 2.º e 3.º ciclos </vt:lpstr>
      <vt:lpstr>Apresentação do PowerPoint</vt:lpstr>
      <vt:lpstr>Conclusão PAA 2022/23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Mafalda Oliveira Alves</dc:creator>
  <cp:lastModifiedBy>Conta Microsoft</cp:lastModifiedBy>
  <cp:revision>82</cp:revision>
  <dcterms:created xsi:type="dcterms:W3CDTF">2023-02-12T12:02:00Z</dcterms:created>
  <dcterms:modified xsi:type="dcterms:W3CDTF">2023-07-19T14:58:12Z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80d606-3385-4829-a27a-d391e7785643_Enabled">
    <vt:lpwstr>true</vt:lpwstr>
  </property>
  <property fmtid="{D5CDD505-2E9C-101B-9397-08002B2CF9AE}" pid="3" name="MSIP_Label_1680d606-3385-4829-a27a-d391e7785643_SetDate">
    <vt:lpwstr>2023-02-12T12:02:00Z</vt:lpwstr>
  </property>
  <property fmtid="{D5CDD505-2E9C-101B-9397-08002B2CF9AE}" pid="4" name="MSIP_Label_1680d606-3385-4829-a27a-d391e7785643_Method">
    <vt:lpwstr>Standard</vt:lpwstr>
  </property>
  <property fmtid="{D5CDD505-2E9C-101B-9397-08002B2CF9AE}" pid="5" name="MSIP_Label_1680d606-3385-4829-a27a-d391e7785643_Name">
    <vt:lpwstr>1680d606-3385-4829-a27a-d391e7785643</vt:lpwstr>
  </property>
  <property fmtid="{D5CDD505-2E9C-101B-9397-08002B2CF9AE}" pid="6" name="MSIP_Label_1680d606-3385-4829-a27a-d391e7785643_SiteId">
    <vt:lpwstr>b6f420c1-da14-4124-b666-fadafb6ebc04</vt:lpwstr>
  </property>
  <property fmtid="{D5CDD505-2E9C-101B-9397-08002B2CF9AE}" pid="7" name="MSIP_Label_1680d606-3385-4829-a27a-d391e7785643_ActionId">
    <vt:lpwstr>01556fa4-589f-444d-bdb4-564f4f184f36</vt:lpwstr>
  </property>
  <property fmtid="{D5CDD505-2E9C-101B-9397-08002B2CF9AE}" pid="8" name="MSIP_Label_1680d606-3385-4829-a27a-d391e7785643_ContentBits">
    <vt:lpwstr>0</vt:lpwstr>
  </property>
  <property fmtid="{D5CDD505-2E9C-101B-9397-08002B2CF9AE}" pid="9" name="ICV">
    <vt:lpwstr>9BA3ACA342844C7F8E8E963229E2C7CD</vt:lpwstr>
  </property>
  <property fmtid="{D5CDD505-2E9C-101B-9397-08002B2CF9AE}" pid="10" name="KSOProductBuildVer">
    <vt:lpwstr>2070-11.2.0.11388</vt:lpwstr>
  </property>
</Properties>
</file>