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8.xml" ContentType="application/vnd.openxmlformats-officedocument.presentationml.tag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ags/tag9.xml" ContentType="application/vnd.openxmlformats-officedocument.presentationml.tag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ags/tag10.xml" ContentType="application/vnd.openxmlformats-officedocument.presentationml.tags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11.xml" ContentType="application/vnd.openxmlformats-officedocument.presentationml.tags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12.xml" ContentType="application/vnd.openxmlformats-officedocument.presentationml.tags+xml"/>
  <Override PartName="/ppt/charts/chart14.xml" ContentType="application/vnd.openxmlformats-officedocument.drawingml.chart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rts/chart1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ags/tag15.xml" ContentType="application/vnd.openxmlformats-officedocument.presentationml.tag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tags/tag16.xml" ContentType="application/vnd.openxmlformats-officedocument.presentationml.tags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tags/tag17.xml" ContentType="application/vnd.openxmlformats-officedocument.presentationml.tags+xml"/>
  <Override PartName="/ppt/charts/chart2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18.xml" ContentType="application/vnd.openxmlformats-officedocument.presentationml.tags+xml"/>
  <Override PartName="/ppt/charts/chart2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2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ags/tag19.xml" ContentType="application/vnd.openxmlformats-officedocument.presentationml.tags+xml"/>
  <Override PartName="/ppt/charts/chart25.xml" ContentType="application/vnd.openxmlformats-officedocument.drawingml.chart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rts/chart2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ags/tag22.xml" ContentType="application/vnd.openxmlformats-officedocument.presentationml.tags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tags/tag23.xml" ContentType="application/vnd.openxmlformats-officedocument.presentationml.tags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tags/tag24.xml" ContentType="application/vnd.openxmlformats-officedocument.presentationml.tags+xml"/>
  <Override PartName="/ppt/charts/chart3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ags/tag25.xml" ContentType="application/vnd.openxmlformats-officedocument.presentationml.tags+xml"/>
  <Override PartName="/ppt/charts/chart3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3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ags/tag26.xml" ContentType="application/vnd.openxmlformats-officedocument.presentationml.tags+xml"/>
  <Override PartName="/ppt/charts/chart36.xml" ContentType="application/vnd.openxmlformats-officedocument.drawingml.chart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charts/chart3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ags/tag29.xml" ContentType="application/vnd.openxmlformats-officedocument.presentationml.tags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tags/tag30.xml" ContentType="application/vnd.openxmlformats-officedocument.presentationml.tags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tags/tag31.xml" ContentType="application/vnd.openxmlformats-officedocument.presentationml.tags+xml"/>
  <Override PartName="/ppt/charts/chart44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ags/tag32.xml" ContentType="application/vnd.openxmlformats-officedocument.presentationml.tags+xml"/>
  <Override PartName="/ppt/charts/chart45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46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ags/tag33.xml" ContentType="application/vnd.openxmlformats-officedocument.presentationml.tags+xml"/>
  <Override PartName="/ppt/charts/chart47.xml" ContentType="application/vnd.openxmlformats-officedocument.drawingml.chart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9" r:id="rId3"/>
    <p:sldId id="257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59" r:id="rId12"/>
    <p:sldId id="258" r:id="rId13"/>
    <p:sldId id="260" r:id="rId14"/>
    <p:sldId id="262" r:id="rId15"/>
    <p:sldId id="263" r:id="rId16"/>
    <p:sldId id="264" r:id="rId17"/>
    <p:sldId id="265" r:id="rId18"/>
    <p:sldId id="266" r:id="rId19"/>
    <p:sldId id="268" r:id="rId20"/>
    <p:sldId id="269" r:id="rId21"/>
    <p:sldId id="270" r:id="rId22"/>
    <p:sldId id="271" r:id="rId23"/>
    <p:sldId id="272" r:id="rId24"/>
    <p:sldId id="273" r:id="rId25"/>
    <p:sldId id="267" r:id="rId26"/>
    <p:sldId id="274" r:id="rId27"/>
    <p:sldId id="275" r:id="rId28"/>
    <p:sldId id="276" r:id="rId29"/>
    <p:sldId id="277" r:id="rId30"/>
    <p:sldId id="278" r:id="rId31"/>
    <p:sldId id="279" r:id="rId32"/>
    <p:sldId id="287" r:id="rId33"/>
    <p:sldId id="288" r:id="rId34"/>
  </p:sldIdLst>
  <p:sldSz cx="12192000" cy="6858000"/>
  <p:notesSz cx="6858000" cy="9144000"/>
  <p:custDataLst>
    <p:tags r:id="rId37"/>
  </p:custDataLst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900"/>
    <a:srgbClr val="99FE00"/>
    <a:srgbClr val="000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2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Gráficos!$B$5</c:f>
              <c:strCache>
                <c:ptCount val="1"/>
                <c:pt idx="0">
                  <c:v>Previstas</c:v>
                </c:pt>
              </c:strCache>
            </c:strRef>
          </c:tx>
          <c:spPr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1"/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1B-4D48-A619-101C8C6A8B0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1B-4D48-A619-101C8C6A8B00}"/>
              </c:ext>
            </c:extLst>
          </c:dPt>
          <c:dPt>
            <c:idx val="2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31B-4D48-A619-101C8C6A8B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31B-4D48-A619-101C8C6A8B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Gráficos!$A$6:$A$9</c:f>
              <c:strCache>
                <c:ptCount val="4"/>
                <c:pt idx="0">
                  <c:v>AEVP</c:v>
                </c:pt>
                <c:pt idx="1">
                  <c:v>Pré-Escolar</c:v>
                </c:pt>
                <c:pt idx="2">
                  <c:v>1.º Ciclo</c:v>
                </c:pt>
                <c:pt idx="3">
                  <c:v>2.º e 3.º Ciclos</c:v>
                </c:pt>
              </c:strCache>
            </c:strRef>
          </c:cat>
          <c:val>
            <c:numRef>
              <c:f>Gráficos!$B$6:$B$9</c:f>
              <c:numCache>
                <c:formatCode>General</c:formatCode>
                <c:ptCount val="4"/>
                <c:pt idx="0">
                  <c:v>67</c:v>
                </c:pt>
                <c:pt idx="1">
                  <c:v>27</c:v>
                </c:pt>
                <c:pt idx="2">
                  <c:v>54</c:v>
                </c:pt>
                <c:pt idx="3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31B-4D48-A619-101C8C6A8B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388961310793399"/>
          <c:y val="0.91724482356372095"/>
          <c:w val="0.67639201695169704"/>
          <c:h val="6.614629629629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AEVP'!$X$22</c:f>
              <c:strCache>
                <c:ptCount val="1"/>
                <c:pt idx="0">
                  <c:v>Participação Família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B19-4B66-93FC-4B616FB0A5A4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B19-4B66-93FC-4B616FB0A5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AEVP'!$Y$21:$Z$21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AEVP'!$Y$22:$Z$22</c:f>
              <c:numCache>
                <c:formatCode>General</c:formatCode>
                <c:ptCount val="2"/>
                <c:pt idx="0">
                  <c:v>15</c:v>
                </c:pt>
                <c:pt idx="1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19-4B66-93FC-4B616FB0A5A4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B19-4B66-93FC-4B616FB0A5A4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B19-4B66-93FC-4B616FB0A5A4}"/>
              </c:ext>
            </c:extLst>
          </c:dPt>
          <c:cat>
            <c:strRef>
              <c:f>'Gráficos AEVP'!$Y$21:$Z$21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B19-4B66-93FC-4B616FB0A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AEVP'!$B$23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AEVP'!$B$24:$B$33</c:f>
              <c:numCache>
                <c:formatCode>General</c:formatCode>
                <c:ptCount val="10"/>
                <c:pt idx="0">
                  <c:v>30</c:v>
                </c:pt>
                <c:pt idx="1">
                  <c:v>23</c:v>
                </c:pt>
                <c:pt idx="2">
                  <c:v>19</c:v>
                </c:pt>
                <c:pt idx="3">
                  <c:v>35</c:v>
                </c:pt>
                <c:pt idx="4">
                  <c:v>27</c:v>
                </c:pt>
                <c:pt idx="5">
                  <c:v>30</c:v>
                </c:pt>
                <c:pt idx="6">
                  <c:v>21</c:v>
                </c:pt>
                <c:pt idx="7">
                  <c:v>26</c:v>
                </c:pt>
                <c:pt idx="8">
                  <c:v>19</c:v>
                </c:pt>
                <c:pt idx="9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15-4FED-A747-D626F6F0966B}"/>
            </c:ext>
          </c:extLst>
        </c:ser>
        <c:ser>
          <c:idx val="1"/>
          <c:order val="1"/>
          <c:tx>
            <c:strRef>
              <c:f>'Gráficos AEVP'!$C$23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AEVP'!$C$24:$C$33</c:f>
              <c:numCache>
                <c:formatCode>General</c:formatCode>
                <c:ptCount val="10"/>
                <c:pt idx="0">
                  <c:v>34</c:v>
                </c:pt>
                <c:pt idx="1">
                  <c:v>41</c:v>
                </c:pt>
                <c:pt idx="2">
                  <c:v>45</c:v>
                </c:pt>
                <c:pt idx="3">
                  <c:v>29</c:v>
                </c:pt>
                <c:pt idx="4">
                  <c:v>37</c:v>
                </c:pt>
                <c:pt idx="5">
                  <c:v>34</c:v>
                </c:pt>
                <c:pt idx="6">
                  <c:v>43</c:v>
                </c:pt>
                <c:pt idx="7">
                  <c:v>37</c:v>
                </c:pt>
                <c:pt idx="8">
                  <c:v>45</c:v>
                </c:pt>
                <c:pt idx="9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F15-4FED-A747-D626F6F096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06055504"/>
        <c:axId val="906068016"/>
      </c:barChart>
      <c:catAx>
        <c:axId val="90605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068016"/>
        <c:crosses val="autoZero"/>
        <c:auto val="1"/>
        <c:lblAlgn val="ctr"/>
        <c:lblOffset val="100"/>
        <c:noMultiLvlLbl val="0"/>
      </c:catAx>
      <c:valAx>
        <c:axId val="90606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05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AEVP'!$B$42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AEVP'!$B$43:$B$48</c:f>
              <c:numCache>
                <c:formatCode>General</c:formatCode>
                <c:ptCount val="6"/>
                <c:pt idx="0">
                  <c:v>13</c:v>
                </c:pt>
                <c:pt idx="1">
                  <c:v>35</c:v>
                </c:pt>
                <c:pt idx="2">
                  <c:v>31</c:v>
                </c:pt>
                <c:pt idx="3">
                  <c:v>7</c:v>
                </c:pt>
                <c:pt idx="4">
                  <c:v>14</c:v>
                </c:pt>
                <c:pt idx="5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FA-4EEE-9865-B2FAC246631C}"/>
            </c:ext>
          </c:extLst>
        </c:ser>
        <c:ser>
          <c:idx val="1"/>
          <c:order val="1"/>
          <c:tx>
            <c:strRef>
              <c:f>'Gráficos AEVP'!$C$42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AEVP'!$C$43:$C$48</c:f>
              <c:numCache>
                <c:formatCode>General</c:formatCode>
                <c:ptCount val="6"/>
                <c:pt idx="0">
                  <c:v>51</c:v>
                </c:pt>
                <c:pt idx="1">
                  <c:v>29</c:v>
                </c:pt>
                <c:pt idx="2">
                  <c:v>33</c:v>
                </c:pt>
                <c:pt idx="3">
                  <c:v>57</c:v>
                </c:pt>
                <c:pt idx="4">
                  <c:v>50</c:v>
                </c:pt>
                <c:pt idx="5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0FA-4EEE-9865-B2FAC24663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06068560"/>
        <c:axId val="906065840"/>
      </c:barChart>
      <c:catAx>
        <c:axId val="90606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065840"/>
        <c:crosses val="autoZero"/>
        <c:auto val="1"/>
        <c:lblAlgn val="ctr"/>
        <c:lblOffset val="100"/>
        <c:noMultiLvlLbl val="0"/>
      </c:catAx>
      <c:valAx>
        <c:axId val="90606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06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4025984540852705"/>
          <c:y val="0.92187451783316998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AEVP'!$B$42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AEVP'!$B$51:$B$52</c:f>
              <c:numCache>
                <c:formatCode>General</c:formatCode>
                <c:ptCount val="2"/>
                <c:pt idx="0">
                  <c:v>12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F5-4BAB-A02D-C6E82F68CA94}"/>
            </c:ext>
          </c:extLst>
        </c:ser>
        <c:ser>
          <c:idx val="1"/>
          <c:order val="1"/>
          <c:tx>
            <c:strRef>
              <c:f>'Gráficos AEVP'!$C$42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AEVP'!$C$51:$C$52</c:f>
              <c:numCache>
                <c:formatCode>General</c:formatCode>
                <c:ptCount val="2"/>
                <c:pt idx="0">
                  <c:v>52</c:v>
                </c:pt>
                <c:pt idx="1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F5-4BAB-A02D-C6E82F68CA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06066384"/>
        <c:axId val="959078016"/>
      </c:barChart>
      <c:catAx>
        <c:axId val="90606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9078016"/>
        <c:crosses val="autoZero"/>
        <c:auto val="1"/>
        <c:lblAlgn val="ctr"/>
        <c:lblOffset val="100"/>
        <c:noMultiLvlLbl val="0"/>
      </c:catAx>
      <c:valAx>
        <c:axId val="95907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06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AEVP'!$Y$37</c:f>
              <c:strCache>
                <c:ptCount val="1"/>
                <c:pt idx="0">
                  <c:v>Nota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72-4B72-898E-7E4615085A51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72-4B72-898E-7E4615085A51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272-4B72-898E-7E4615085A51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7272-4B72-898E-7E4615085A51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7272-4B72-898E-7E4615085A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'Gráficos AEVP'!$X$38:$X$42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AEVP'!$Y$38:$Y$42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15</c:v>
                </c:pt>
                <c:pt idx="4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272-4B72-898E-7E4615085A51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7272-4B72-898E-7E4615085A51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7272-4B72-898E-7E4615085A51}"/>
              </c:ext>
            </c:extLst>
          </c:dPt>
          <c:cat>
            <c:numRef>
              <c:f>'Gráficos AEVP'!$X$38:$X$42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7272-4B72-898E-7E4615085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88845335542761605"/>
          <c:y val="0.91597661571389799"/>
          <c:w val="0.10819712496028901"/>
          <c:h val="6.8803764878451301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PT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'Gráficos JI'!$B$5</c:f>
              <c:strCache>
                <c:ptCount val="1"/>
                <c:pt idx="0">
                  <c:v>Com Custo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JI'!$A$6:$A$10</c:f>
              <c:strCache>
                <c:ptCount val="5"/>
                <c:pt idx="0">
                  <c:v>TOTAL</c:v>
                </c:pt>
                <c:pt idx="1">
                  <c:v>EB Professor João Dias Agudo</c:v>
                </c:pt>
                <c:pt idx="2">
                  <c:v>EB S. Miguel do Milharado</c:v>
                </c:pt>
                <c:pt idx="3">
                  <c:v>EB Santo Estêvão das Galés</c:v>
                </c:pt>
                <c:pt idx="4">
                  <c:v>JI Beatriz Costa</c:v>
                </c:pt>
              </c:strCache>
            </c:strRef>
          </c:cat>
          <c:val>
            <c:numRef>
              <c:f>'Gráficos JI'!$B$6:$B$10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27-4103-B0F8-8F32939EB4A4}"/>
            </c:ext>
          </c:extLst>
        </c:ser>
        <c:ser>
          <c:idx val="1"/>
          <c:order val="1"/>
          <c:tx>
            <c:strRef>
              <c:f>'Gráficos JI'!$C$5</c:f>
              <c:strCache>
                <c:ptCount val="1"/>
                <c:pt idx="0">
                  <c:v>Sem Custo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JI'!$A$6:$A$10</c:f>
              <c:strCache>
                <c:ptCount val="5"/>
                <c:pt idx="0">
                  <c:v>TOTAL</c:v>
                </c:pt>
                <c:pt idx="1">
                  <c:v>EB Professor João Dias Agudo</c:v>
                </c:pt>
                <c:pt idx="2">
                  <c:v>EB S. Miguel do Milharado</c:v>
                </c:pt>
                <c:pt idx="3">
                  <c:v>EB Santo Estêvão das Galés</c:v>
                </c:pt>
                <c:pt idx="4">
                  <c:v>JI Beatriz Costa</c:v>
                </c:pt>
              </c:strCache>
            </c:strRef>
          </c:cat>
          <c:val>
            <c:numRef>
              <c:f>'Gráficos JI'!$C$6:$C$10</c:f>
              <c:numCache>
                <c:formatCode>General</c:formatCode>
                <c:ptCount val="5"/>
                <c:pt idx="0">
                  <c:v>20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27-4103-B0F8-8F32939EB4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59078560"/>
        <c:axId val="959082912"/>
      </c:barChart>
      <c:catAx>
        <c:axId val="95907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9082912"/>
        <c:crosses val="autoZero"/>
        <c:auto val="1"/>
        <c:lblAlgn val="ctr"/>
        <c:lblOffset val="100"/>
        <c:noMultiLvlLbl val="0"/>
      </c:catAx>
      <c:valAx>
        <c:axId val="95908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907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01707650841103"/>
          <c:y val="0.908618404611924"/>
          <c:w val="0.31998292349158902"/>
          <c:h val="8.1823743827931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JI'!$W$5</c:f>
              <c:strCache>
                <c:ptCount val="1"/>
                <c:pt idx="0">
                  <c:v>Estabelecimentos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2FF-4D24-AB20-FCA3F7969D7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FF-4D24-AB20-FCA3F7969D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JI'!$X$5:$Y$5</c:f>
              <c:numCache>
                <c:formatCode>General</c:formatCode>
                <c:ptCount val="2"/>
                <c:pt idx="0">
                  <c:v>7</c:v>
                </c:pt>
                <c:pt idx="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2FF-4D24-AB20-FCA3F7969D75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2FF-4D24-AB20-FCA3F7969D7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62FF-4D24-AB20-FCA3F7969D75}"/>
              </c:ext>
            </c:extLst>
          </c:dPt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2FF-4D24-AB20-FCA3F7969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JI'!$W$6</c:f>
              <c:strCache>
                <c:ptCount val="1"/>
                <c:pt idx="0">
                  <c:v>Níveis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31-4D1F-84C2-92458AEDCE70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31-4D1F-84C2-92458AEDCE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JI'!$X$6:$Y$6</c:f>
              <c:numCache>
                <c:formatCode>General</c:formatCode>
                <c:ptCount val="2"/>
                <c:pt idx="0">
                  <c:v>7</c:v>
                </c:pt>
                <c:pt idx="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31-4D1F-84C2-92458AEDCE70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031-4D1F-84C2-92458AEDCE70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031-4D1F-84C2-92458AEDCE70}"/>
              </c:ext>
            </c:extLst>
          </c:dPt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031-4D1F-84C2-92458AEDC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JI'!$W$7</c:f>
              <c:strCache>
                <c:ptCount val="1"/>
                <c:pt idx="0">
                  <c:v>Departamentos/ Estruturas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05-4577-8388-38A1A6CF657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05-4577-8388-38A1A6CF65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JI'!$X$7:$Y$7</c:f>
              <c:numCache>
                <c:formatCode>General</c:formatCode>
                <c:ptCount val="2"/>
                <c:pt idx="0">
                  <c:v>10</c:v>
                </c:pt>
                <c:pt idx="1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05-4577-8388-38A1A6CF657F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005-4577-8388-38A1A6CF657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005-4577-8388-38A1A6CF657F}"/>
              </c:ext>
            </c:extLst>
          </c:dPt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005-4577-8388-38A1A6CF65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JI'!$W$8</c:f>
              <c:strCache>
                <c:ptCount val="1"/>
                <c:pt idx="0">
                  <c:v>Disciplinas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D2-45C4-A37C-0B1FB826271A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D2-45C4-A37C-0B1FB82627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JI'!$X$8:$Y$8</c:f>
              <c:numCache>
                <c:formatCode>General</c:formatCode>
                <c:ptCount val="2"/>
                <c:pt idx="0">
                  <c:v>5</c:v>
                </c:pt>
                <c:pt idx="1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D2-45C4-A37C-0B1FB826271A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0D2-45C4-A37C-0B1FB826271A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0D2-45C4-A37C-0B1FB826271A}"/>
              </c:ext>
            </c:extLst>
          </c:dPt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0D2-45C4-A37C-0B1FB8262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Gráficos!$B$11</c:f>
              <c:strCache>
                <c:ptCount val="1"/>
                <c:pt idx="0">
                  <c:v>Realizadas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3"/>
          <c:dPt>
            <c:idx val="0"/>
            <c:bubble3D val="0"/>
            <c:explosion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55-4DB8-994A-DF2ED04F51CE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55-4DB8-994A-DF2ED04F51CE}"/>
              </c:ext>
            </c:extLst>
          </c:dPt>
          <c:dPt>
            <c:idx val="2"/>
            <c:bubble3D val="0"/>
            <c:spPr>
              <a:solidFill>
                <a:srgbClr val="FE9900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855-4DB8-994A-DF2ED04F51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855-4DB8-994A-DF2ED04F51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Gráficos!$A$12:$A$15</c:f>
              <c:strCache>
                <c:ptCount val="4"/>
                <c:pt idx="0">
                  <c:v>AEVP</c:v>
                </c:pt>
                <c:pt idx="1">
                  <c:v>Pré-Escolar</c:v>
                </c:pt>
                <c:pt idx="2">
                  <c:v>1.º Ciclo</c:v>
                </c:pt>
                <c:pt idx="3">
                  <c:v>2.º e 3.º Ciclos</c:v>
                </c:pt>
              </c:strCache>
            </c:strRef>
          </c:cat>
          <c:val>
            <c:numRef>
              <c:f>Gráficos!$B$12:$B$15</c:f>
              <c:numCache>
                <c:formatCode>General</c:formatCode>
                <c:ptCount val="4"/>
                <c:pt idx="0">
                  <c:v>64</c:v>
                </c:pt>
                <c:pt idx="1">
                  <c:v>26</c:v>
                </c:pt>
                <c:pt idx="2">
                  <c:v>53</c:v>
                </c:pt>
                <c:pt idx="3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855-4DB8-994A-DF2ED04F51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02154435065101"/>
          <c:y val="0.91724482356372095"/>
          <c:w val="0.70426003138809201"/>
          <c:h val="6.614629629629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JI'!$W$22</c:f>
              <c:strCache>
                <c:ptCount val="1"/>
                <c:pt idx="0">
                  <c:v>Participação Família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E5D-4326-A5E0-99AAB64E6C6C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E5D-4326-A5E0-99AAB64E6C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JI'!$X$21:$Y$21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JI'!$X$22:$Y$22</c:f>
              <c:numCache>
                <c:formatCode>General</c:formatCode>
                <c:ptCount val="2"/>
                <c:pt idx="0">
                  <c:v>12</c:v>
                </c:pt>
                <c:pt idx="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5D-4326-A5E0-99AAB64E6C6C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E5D-4326-A5E0-99AAB64E6C6C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E5D-4326-A5E0-99AAB64E6C6C}"/>
              </c:ext>
            </c:extLst>
          </c:dPt>
          <c:cat>
            <c:strRef>
              <c:f>'Gráficos JI'!$X$21:$Y$21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7E5D-4326-A5E0-99AAB64E6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JI'!$W$23</c:f>
              <c:strCache>
                <c:ptCount val="1"/>
                <c:pt idx="0">
                  <c:v>Aberto à Comunidade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62-464E-98EB-4EE3B1535A10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62-464E-98EB-4EE3B1535A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JI'!$X$21:$Y$21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JI'!$X$23:$Y$23</c:f>
              <c:numCache>
                <c:formatCode>General</c:formatCode>
                <c:ptCount val="2"/>
                <c:pt idx="0">
                  <c:v>5</c:v>
                </c:pt>
                <c:pt idx="1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D62-464E-98EB-4EE3B1535A10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D62-464E-98EB-4EE3B1535A10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D62-464E-98EB-4EE3B1535A10}"/>
              </c:ext>
            </c:extLst>
          </c:dPt>
          <c:cat>
            <c:strRef>
              <c:f>'Gráficos JI'!$X$21:$Y$21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D62-464E-98EB-4EE3B1535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JI'!$B$23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JI'!$B$24:$B$33</c:f>
              <c:numCache>
                <c:formatCode>General</c:formatCode>
                <c:ptCount val="10"/>
                <c:pt idx="0">
                  <c:v>8</c:v>
                </c:pt>
                <c:pt idx="1">
                  <c:v>10</c:v>
                </c:pt>
                <c:pt idx="2">
                  <c:v>3</c:v>
                </c:pt>
                <c:pt idx="3">
                  <c:v>14</c:v>
                </c:pt>
                <c:pt idx="4">
                  <c:v>10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6</c:v>
                </c:pt>
                <c:pt idx="9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45-4680-9BC2-0CBF9D32BC9D}"/>
            </c:ext>
          </c:extLst>
        </c:ser>
        <c:ser>
          <c:idx val="1"/>
          <c:order val="1"/>
          <c:tx>
            <c:strRef>
              <c:f>'Gráficos JI'!$C$23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JI'!$C$24:$C$33</c:f>
              <c:numCache>
                <c:formatCode>General</c:formatCode>
                <c:ptCount val="10"/>
                <c:pt idx="0">
                  <c:v>18</c:v>
                </c:pt>
                <c:pt idx="1">
                  <c:v>16</c:v>
                </c:pt>
                <c:pt idx="2">
                  <c:v>23</c:v>
                </c:pt>
                <c:pt idx="3">
                  <c:v>12</c:v>
                </c:pt>
                <c:pt idx="4">
                  <c:v>16</c:v>
                </c:pt>
                <c:pt idx="5">
                  <c:v>16</c:v>
                </c:pt>
                <c:pt idx="6">
                  <c:v>15</c:v>
                </c:pt>
                <c:pt idx="7">
                  <c:v>14</c:v>
                </c:pt>
                <c:pt idx="8">
                  <c:v>20</c:v>
                </c:pt>
                <c:pt idx="9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45-4680-9BC2-0CBF9D32BC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59084000"/>
        <c:axId val="959081280"/>
      </c:barChart>
      <c:catAx>
        <c:axId val="95908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9081280"/>
        <c:crosses val="autoZero"/>
        <c:auto val="1"/>
        <c:lblAlgn val="ctr"/>
        <c:lblOffset val="100"/>
        <c:noMultiLvlLbl val="0"/>
      </c:catAx>
      <c:valAx>
        <c:axId val="95908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908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JI'!$B$42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JI'!$B$43:$B$48</c:f>
              <c:numCache>
                <c:formatCode>General</c:formatCode>
                <c:ptCount val="6"/>
                <c:pt idx="0">
                  <c:v>6</c:v>
                </c:pt>
                <c:pt idx="1">
                  <c:v>19</c:v>
                </c:pt>
                <c:pt idx="2">
                  <c:v>9</c:v>
                </c:pt>
                <c:pt idx="3">
                  <c:v>4</c:v>
                </c:pt>
                <c:pt idx="4">
                  <c:v>2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83-490D-AA45-FF18F2AFD047}"/>
            </c:ext>
          </c:extLst>
        </c:ser>
        <c:ser>
          <c:idx val="1"/>
          <c:order val="1"/>
          <c:tx>
            <c:strRef>
              <c:f>'Gráficos JI'!$C$42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JI'!$C$43:$C$48</c:f>
              <c:numCache>
                <c:formatCode>General</c:formatCode>
                <c:ptCount val="6"/>
                <c:pt idx="0">
                  <c:v>20</c:v>
                </c:pt>
                <c:pt idx="1">
                  <c:v>7</c:v>
                </c:pt>
                <c:pt idx="2">
                  <c:v>17</c:v>
                </c:pt>
                <c:pt idx="3">
                  <c:v>22</c:v>
                </c:pt>
                <c:pt idx="4">
                  <c:v>24</c:v>
                </c:pt>
                <c:pt idx="5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83-490D-AA45-FF18F2AFD0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59084544"/>
        <c:axId val="958530896"/>
      </c:barChart>
      <c:catAx>
        <c:axId val="95908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530896"/>
        <c:crosses val="autoZero"/>
        <c:auto val="1"/>
        <c:lblAlgn val="ctr"/>
        <c:lblOffset val="100"/>
        <c:noMultiLvlLbl val="0"/>
      </c:catAx>
      <c:valAx>
        <c:axId val="95853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908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JI'!$B$42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JI'!$B$51:$B$52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3C-4620-BC38-329FF64F7B6D}"/>
            </c:ext>
          </c:extLst>
        </c:ser>
        <c:ser>
          <c:idx val="1"/>
          <c:order val="1"/>
          <c:tx>
            <c:strRef>
              <c:f>'Gráficos JI'!$C$42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JI'!$C$51:$C$52</c:f>
              <c:numCache>
                <c:formatCode>General</c:formatCode>
                <c:ptCount val="2"/>
                <c:pt idx="0">
                  <c:v>17</c:v>
                </c:pt>
                <c:pt idx="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3C-4620-BC38-329FF64F7B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58533072"/>
        <c:axId val="958534160"/>
      </c:barChart>
      <c:catAx>
        <c:axId val="95853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534160"/>
        <c:crosses val="autoZero"/>
        <c:auto val="1"/>
        <c:lblAlgn val="ctr"/>
        <c:lblOffset val="100"/>
        <c:noMultiLvlLbl val="0"/>
      </c:catAx>
      <c:valAx>
        <c:axId val="95853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53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JI'!$X$37</c:f>
              <c:strCache>
                <c:ptCount val="1"/>
                <c:pt idx="0">
                  <c:v>Nota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A4-422E-A68C-E7CFDF5433DD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A4-422E-A68C-E7CFDF5433D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CA4-422E-A68C-E7CFDF5433D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5CA4-422E-A68C-E7CFDF5433D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5CA4-422E-A68C-E7CFDF5433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'Gráficos JI'!$W$38:$W$42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JI'!$X$38:$X$42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CA4-422E-A68C-E7CFDF5433DD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CA4-422E-A68C-E7CFDF5433DD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5CA4-422E-A68C-E7CFDF5433DD}"/>
              </c:ext>
            </c:extLst>
          </c:dPt>
          <c:cat>
            <c:numRef>
              <c:f>'Gráficos JI'!$W$38:$W$42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5CA4-422E-A68C-E7CFDF543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pt-PT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'Gráficos 1º Ciclo'!$B$5</c:f>
              <c:strCache>
                <c:ptCount val="1"/>
                <c:pt idx="0">
                  <c:v>Com Custo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Ciclo'!$A$6:$A$10</c:f>
              <c:strCache>
                <c:ptCount val="5"/>
                <c:pt idx="0">
                  <c:v>TOTAL</c:v>
                </c:pt>
                <c:pt idx="1">
                  <c:v>EB n.º 1 Venda do Pinheiro</c:v>
                </c:pt>
                <c:pt idx="2">
                  <c:v>EB Professor João Dias Agudo</c:v>
                </c:pt>
                <c:pt idx="3">
                  <c:v>EB S. Miguel do Milharado</c:v>
                </c:pt>
                <c:pt idx="4">
                  <c:v>EB Santo Estêvão das Galés</c:v>
                </c:pt>
              </c:strCache>
            </c:strRef>
          </c:cat>
          <c:val>
            <c:numRef>
              <c:f>'Gráficos 1º Ciclo'!$B$6:$B$10</c:f>
              <c:numCache>
                <c:formatCode>General</c:formatCode>
                <c:ptCount val="5"/>
                <c:pt idx="0">
                  <c:v>17</c:v>
                </c:pt>
                <c:pt idx="1">
                  <c:v>12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B8-4B24-A270-65FD72FF2A2C}"/>
            </c:ext>
          </c:extLst>
        </c:ser>
        <c:ser>
          <c:idx val="1"/>
          <c:order val="1"/>
          <c:tx>
            <c:strRef>
              <c:f>'Gráficos 1º Ciclo'!$C$5</c:f>
              <c:strCache>
                <c:ptCount val="1"/>
                <c:pt idx="0">
                  <c:v>Sem Custo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Ciclo'!$A$6:$A$10</c:f>
              <c:strCache>
                <c:ptCount val="5"/>
                <c:pt idx="0">
                  <c:v>TOTAL</c:v>
                </c:pt>
                <c:pt idx="1">
                  <c:v>EB n.º 1 Venda do Pinheiro</c:v>
                </c:pt>
                <c:pt idx="2">
                  <c:v>EB Professor João Dias Agudo</c:v>
                </c:pt>
                <c:pt idx="3">
                  <c:v>EB S. Miguel do Milharado</c:v>
                </c:pt>
                <c:pt idx="4">
                  <c:v>EB Santo Estêvão das Galés</c:v>
                </c:pt>
              </c:strCache>
            </c:strRef>
          </c:cat>
          <c:val>
            <c:numRef>
              <c:f>'Gráficos 1º Ciclo'!$C$6:$C$10</c:f>
              <c:numCache>
                <c:formatCode>General</c:formatCode>
                <c:ptCount val="5"/>
                <c:pt idx="0">
                  <c:v>36</c:v>
                </c:pt>
                <c:pt idx="1">
                  <c:v>15</c:v>
                </c:pt>
                <c:pt idx="2">
                  <c:v>6</c:v>
                </c:pt>
                <c:pt idx="3">
                  <c:v>3</c:v>
                </c:pt>
                <c:pt idx="4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B8-4B24-A270-65FD72FF2A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58536880"/>
        <c:axId val="623562784"/>
      </c:barChart>
      <c:catAx>
        <c:axId val="95853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562784"/>
        <c:crosses val="autoZero"/>
        <c:auto val="1"/>
        <c:lblAlgn val="ctr"/>
        <c:lblOffset val="100"/>
        <c:noMultiLvlLbl val="0"/>
      </c:catAx>
      <c:valAx>
        <c:axId val="6235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53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01707650841103"/>
          <c:y val="0.908618404611924"/>
          <c:w val="0.31998292349158902"/>
          <c:h val="8.1823743827931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Ciclo'!$X$5</c:f>
              <c:strCache>
                <c:ptCount val="1"/>
                <c:pt idx="0">
                  <c:v>Estabelecimentos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8A-4908-B90A-046762370BC3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8A-4908-B90A-046762370B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Ciclo'!$Y$5:$Z$5</c:f>
              <c:numCache>
                <c:formatCode>General</c:formatCode>
                <c:ptCount val="2"/>
                <c:pt idx="0">
                  <c:v>5</c:v>
                </c:pt>
                <c:pt idx="1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68A-4908-B90A-046762370BC3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68A-4908-B90A-046762370BC3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68A-4908-B90A-046762370BC3}"/>
              </c:ext>
            </c:extLst>
          </c:dPt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68A-4908-B90A-046762370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Ciclo'!$X$6</c:f>
              <c:strCache>
                <c:ptCount val="1"/>
                <c:pt idx="0">
                  <c:v>Níveis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9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5F-4CE1-B992-CEAAEEAD6DEE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5F-4CE1-B992-CEAAEEAD6D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Ciclo'!$Y$6:$Z$6</c:f>
              <c:numCache>
                <c:formatCode>General</c:formatCode>
                <c:ptCount val="2"/>
                <c:pt idx="0">
                  <c:v>27</c:v>
                </c:pt>
                <c:pt idx="1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E5F-4CE1-B992-CEAAEEAD6DEE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E5F-4CE1-B992-CEAAEEAD6DEE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FE5F-4CE1-B992-CEAAEEAD6DEE}"/>
              </c:ext>
            </c:extLst>
          </c:dPt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E5F-4CE1-B992-CEAAEEAD6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Ciclo'!$X$7</c:f>
              <c:strCache>
                <c:ptCount val="1"/>
                <c:pt idx="0">
                  <c:v>Departamentos/ Estruturas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CC6-4B4E-A0AF-11F5615F0BEB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CC6-4B4E-A0AF-11F5615F0B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Ciclo'!$Y$7:$Z$7</c:f>
              <c:numCache>
                <c:formatCode>General</c:formatCode>
                <c:ptCount val="2"/>
                <c:pt idx="0">
                  <c:v>18</c:v>
                </c:pt>
                <c:pt idx="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CC6-4B4E-A0AF-11F5615F0BEB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CC6-4B4E-A0AF-11F5615F0BEB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CC6-4B4E-A0AF-11F5615F0BEB}"/>
              </c:ext>
            </c:extLst>
          </c:dPt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CC6-4B4E-A0AF-11F5615F0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'Gráficos AEVP'!$B$5</c:f>
              <c:strCache>
                <c:ptCount val="1"/>
                <c:pt idx="0">
                  <c:v>Com Custo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AEVP'!$A$6:$A$17</c:f>
              <c:strCache>
                <c:ptCount val="12"/>
                <c:pt idx="0">
                  <c:v>TOTAL</c:v>
                </c:pt>
                <c:pt idx="1">
                  <c:v>Bibliotecas Escolares</c:v>
                </c:pt>
                <c:pt idx="2">
                  <c:v>Direção</c:v>
                </c:pt>
                <c:pt idx="3">
                  <c:v>Eco Escolas</c:v>
                </c:pt>
                <c:pt idx="4">
                  <c:v>Educação Especial</c:v>
                </c:pt>
                <c:pt idx="5">
                  <c:v>Jornal Escolar</c:v>
                </c:pt>
                <c:pt idx="6">
                  <c:v>Plano Nacional de Artes</c:v>
                </c:pt>
                <c:pt idx="7">
                  <c:v>Plano Nacional de Cinema</c:v>
                </c:pt>
                <c:pt idx="8">
                  <c:v>Plano Tecnológico Digital</c:v>
                </c:pt>
                <c:pt idx="9">
                  <c:v>Programa de Educação para a Saúde</c:v>
                </c:pt>
                <c:pt idx="10">
                  <c:v>Projetos</c:v>
                </c:pt>
                <c:pt idx="11">
                  <c:v>Serviço Psicologia e Orientação</c:v>
                </c:pt>
              </c:strCache>
            </c:strRef>
          </c:cat>
          <c:val>
            <c:numRef>
              <c:f>'Gráficos AEVP'!$B$6:$B$17</c:f>
              <c:numCache>
                <c:formatCode>General</c:formatCode>
                <c:ptCount val="12"/>
                <c:pt idx="0">
                  <c:v>8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EA-4D0A-8A3A-B327E5255343}"/>
            </c:ext>
          </c:extLst>
        </c:ser>
        <c:ser>
          <c:idx val="1"/>
          <c:order val="1"/>
          <c:tx>
            <c:strRef>
              <c:f>'Gráficos AEVP'!$C$5</c:f>
              <c:strCache>
                <c:ptCount val="1"/>
                <c:pt idx="0">
                  <c:v>Sem Custo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AEVP'!$A$6:$A$17</c:f>
              <c:strCache>
                <c:ptCount val="12"/>
                <c:pt idx="0">
                  <c:v>TOTAL</c:v>
                </c:pt>
                <c:pt idx="1">
                  <c:v>Bibliotecas Escolares</c:v>
                </c:pt>
                <c:pt idx="2">
                  <c:v>Direção</c:v>
                </c:pt>
                <c:pt idx="3">
                  <c:v>Eco Escolas</c:v>
                </c:pt>
                <c:pt idx="4">
                  <c:v>Educação Especial</c:v>
                </c:pt>
                <c:pt idx="5">
                  <c:v>Jornal Escolar</c:v>
                </c:pt>
                <c:pt idx="6">
                  <c:v>Plano Nacional de Artes</c:v>
                </c:pt>
                <c:pt idx="7">
                  <c:v>Plano Nacional de Cinema</c:v>
                </c:pt>
                <c:pt idx="8">
                  <c:v>Plano Tecnológico Digital</c:v>
                </c:pt>
                <c:pt idx="9">
                  <c:v>Programa de Educação para a Saúde</c:v>
                </c:pt>
                <c:pt idx="10">
                  <c:v>Projetos</c:v>
                </c:pt>
                <c:pt idx="11">
                  <c:v>Serviço Psicologia e Orientação</c:v>
                </c:pt>
              </c:strCache>
            </c:strRef>
          </c:cat>
          <c:val>
            <c:numRef>
              <c:f>'Gráficos AEVP'!$C$6:$C$17</c:f>
              <c:numCache>
                <c:formatCode>General</c:formatCode>
                <c:ptCount val="12"/>
                <c:pt idx="0">
                  <c:v>56</c:v>
                </c:pt>
                <c:pt idx="1">
                  <c:v>16</c:v>
                </c:pt>
                <c:pt idx="2">
                  <c:v>1</c:v>
                </c:pt>
                <c:pt idx="3">
                  <c:v>7</c:v>
                </c:pt>
                <c:pt idx="4">
                  <c:v>7</c:v>
                </c:pt>
                <c:pt idx="5">
                  <c:v>1</c:v>
                </c:pt>
                <c:pt idx="6">
                  <c:v>0</c:v>
                </c:pt>
                <c:pt idx="7">
                  <c:v>4</c:v>
                </c:pt>
                <c:pt idx="8">
                  <c:v>3</c:v>
                </c:pt>
                <c:pt idx="9">
                  <c:v>1</c:v>
                </c:pt>
                <c:pt idx="10">
                  <c:v>4</c:v>
                </c:pt>
                <c:pt idx="11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EA-4D0A-8A3A-B327E52553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06064208"/>
        <c:axId val="906059312"/>
      </c:barChart>
      <c:catAx>
        <c:axId val="90606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059312"/>
        <c:crosses val="autoZero"/>
        <c:auto val="1"/>
        <c:lblAlgn val="ctr"/>
        <c:lblOffset val="100"/>
        <c:noMultiLvlLbl val="0"/>
      </c:catAx>
      <c:valAx>
        <c:axId val="90605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06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01707650841103"/>
          <c:y val="0.908618404611924"/>
          <c:w val="0.31998292349158902"/>
          <c:h val="8.1823743827931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Ciclo'!$X$8</c:f>
              <c:strCache>
                <c:ptCount val="1"/>
                <c:pt idx="0">
                  <c:v>Disciplinas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3D-4A9B-B009-3BC6DD347B3D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3D-4A9B-B009-3BC6DD347B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Ciclo'!$Y$8:$Z$8</c:f>
              <c:numCache>
                <c:formatCode>General</c:formatCode>
                <c:ptCount val="2"/>
                <c:pt idx="0">
                  <c:v>44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23D-4A9B-B009-3BC6DD347B3D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23D-4A9B-B009-3BC6DD347B3D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23D-4A9B-B009-3BC6DD347B3D}"/>
              </c:ext>
            </c:extLst>
          </c:dPt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23D-4A9B-B009-3BC6DD347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Ciclo'!$X$22</c:f>
              <c:strCache>
                <c:ptCount val="1"/>
                <c:pt idx="0">
                  <c:v>Participação Família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82-495D-BAD9-62756ED4964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82-495D-BAD9-62756ED496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1º Ciclo'!$Y$21:$Z$21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Ciclo'!$Y$22:$Z$22</c:f>
              <c:numCache>
                <c:formatCode>General</c:formatCode>
                <c:ptCount val="2"/>
                <c:pt idx="0">
                  <c:v>19</c:v>
                </c:pt>
                <c:pt idx="1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C82-495D-BAD9-62756ED49645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C82-495D-BAD9-62756ED4964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C82-495D-BAD9-62756ED49645}"/>
              </c:ext>
            </c:extLst>
          </c:dPt>
          <c:cat>
            <c:strRef>
              <c:f>'Gráficos 1º Ciclo'!$Y$21:$Z$21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7C82-495D-BAD9-62756ED49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Ciclo'!$X$23</c:f>
              <c:strCache>
                <c:ptCount val="1"/>
                <c:pt idx="0">
                  <c:v>Aberto à Comunidade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FE-469F-96B9-601767494B54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FE-469F-96B9-601767494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1º Ciclo'!$Y$21:$Z$21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Ciclo'!$Y$23:$Z$23</c:f>
              <c:numCache>
                <c:formatCode>General</c:formatCode>
                <c:ptCount val="2"/>
                <c:pt idx="0">
                  <c:v>13</c:v>
                </c:pt>
                <c:pt idx="1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3FE-469F-96B9-601767494B54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3FE-469F-96B9-601767494B54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3FE-469F-96B9-601767494B54}"/>
              </c:ext>
            </c:extLst>
          </c:dPt>
          <c:cat>
            <c:strRef>
              <c:f>'Gráficos 1º Ciclo'!$Y$21:$Z$21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3FE-469F-96B9-601767494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1º Ciclo'!$B$23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1º Ciclo'!$B$24:$B$33</c:f>
              <c:numCache>
                <c:formatCode>General</c:formatCode>
                <c:ptCount val="10"/>
                <c:pt idx="0">
                  <c:v>13</c:v>
                </c:pt>
                <c:pt idx="1">
                  <c:v>28</c:v>
                </c:pt>
                <c:pt idx="2">
                  <c:v>9</c:v>
                </c:pt>
                <c:pt idx="3">
                  <c:v>23</c:v>
                </c:pt>
                <c:pt idx="4">
                  <c:v>41</c:v>
                </c:pt>
                <c:pt idx="5">
                  <c:v>40</c:v>
                </c:pt>
                <c:pt idx="6">
                  <c:v>31</c:v>
                </c:pt>
                <c:pt idx="7">
                  <c:v>19</c:v>
                </c:pt>
                <c:pt idx="8">
                  <c:v>17</c:v>
                </c:pt>
                <c:pt idx="9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3E-4E45-860D-708129BD92F2}"/>
            </c:ext>
          </c:extLst>
        </c:ser>
        <c:ser>
          <c:idx val="1"/>
          <c:order val="1"/>
          <c:tx>
            <c:strRef>
              <c:f>'Gráficos 1º Ciclo'!$C$23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1º Ciclo'!$C$24:$C$33</c:f>
              <c:numCache>
                <c:formatCode>General</c:formatCode>
                <c:ptCount val="10"/>
                <c:pt idx="0">
                  <c:v>40</c:v>
                </c:pt>
                <c:pt idx="1">
                  <c:v>25</c:v>
                </c:pt>
                <c:pt idx="2">
                  <c:v>44</c:v>
                </c:pt>
                <c:pt idx="3">
                  <c:v>30</c:v>
                </c:pt>
                <c:pt idx="4">
                  <c:v>12</c:v>
                </c:pt>
                <c:pt idx="5">
                  <c:v>13</c:v>
                </c:pt>
                <c:pt idx="6">
                  <c:v>22</c:v>
                </c:pt>
                <c:pt idx="7">
                  <c:v>34</c:v>
                </c:pt>
                <c:pt idx="8">
                  <c:v>36</c:v>
                </c:pt>
                <c:pt idx="9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3E-4E45-860D-708129BD92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23568224"/>
        <c:axId val="585706720"/>
      </c:barChart>
      <c:catAx>
        <c:axId val="62356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706720"/>
        <c:crosses val="autoZero"/>
        <c:auto val="1"/>
        <c:lblAlgn val="ctr"/>
        <c:lblOffset val="100"/>
        <c:noMultiLvlLbl val="0"/>
      </c:catAx>
      <c:valAx>
        <c:axId val="58570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56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1º Ciclo'!$B$42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1º Ciclo'!$B$43:$B$48</c:f>
              <c:numCache>
                <c:formatCode>General</c:formatCode>
                <c:ptCount val="6"/>
                <c:pt idx="0">
                  <c:v>12</c:v>
                </c:pt>
                <c:pt idx="1">
                  <c:v>29</c:v>
                </c:pt>
                <c:pt idx="2">
                  <c:v>21</c:v>
                </c:pt>
                <c:pt idx="3">
                  <c:v>12</c:v>
                </c:pt>
                <c:pt idx="4">
                  <c:v>14</c:v>
                </c:pt>
                <c:pt idx="5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D4-4F9B-8448-AEB461A4E8CD}"/>
            </c:ext>
          </c:extLst>
        </c:ser>
        <c:ser>
          <c:idx val="1"/>
          <c:order val="1"/>
          <c:tx>
            <c:strRef>
              <c:f>'Gráficos 1º Ciclo'!$C$42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1º Ciclo'!$C$43:$C$48</c:f>
              <c:numCache>
                <c:formatCode>General</c:formatCode>
                <c:ptCount val="6"/>
                <c:pt idx="0">
                  <c:v>41</c:v>
                </c:pt>
                <c:pt idx="1">
                  <c:v>24</c:v>
                </c:pt>
                <c:pt idx="2">
                  <c:v>32</c:v>
                </c:pt>
                <c:pt idx="3">
                  <c:v>41</c:v>
                </c:pt>
                <c:pt idx="4">
                  <c:v>39</c:v>
                </c:pt>
                <c:pt idx="5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BD4-4F9B-8448-AEB461A4E8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69697856"/>
        <c:axId val="969698400"/>
      </c:barChart>
      <c:catAx>
        <c:axId val="96969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98400"/>
        <c:crosses val="autoZero"/>
        <c:auto val="1"/>
        <c:lblAlgn val="ctr"/>
        <c:lblOffset val="100"/>
        <c:noMultiLvlLbl val="0"/>
      </c:catAx>
      <c:valAx>
        <c:axId val="96969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9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1º Ciclo'!$B$42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1º Ciclo'!$B$51:$B$52</c:f>
              <c:numCache>
                <c:formatCode>General</c:formatCode>
                <c:ptCount val="2"/>
                <c:pt idx="0">
                  <c:v>18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C9-4FE3-B91E-8F7BC8A869DE}"/>
            </c:ext>
          </c:extLst>
        </c:ser>
        <c:ser>
          <c:idx val="1"/>
          <c:order val="1"/>
          <c:tx>
            <c:strRef>
              <c:f>'Gráficos 1º Ciclo'!$C$42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1º Ciclo'!$C$51:$C$52</c:f>
              <c:numCache>
                <c:formatCode>General</c:formatCode>
                <c:ptCount val="2"/>
                <c:pt idx="0">
                  <c:v>35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C9-4FE3-B91E-8F7BC8A869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69693504"/>
        <c:axId val="969704928"/>
      </c:barChart>
      <c:catAx>
        <c:axId val="9696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704928"/>
        <c:crosses val="autoZero"/>
        <c:auto val="1"/>
        <c:lblAlgn val="ctr"/>
        <c:lblOffset val="100"/>
        <c:noMultiLvlLbl val="0"/>
      </c:catAx>
      <c:valAx>
        <c:axId val="96970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9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Ciclo'!$Y$37</c:f>
              <c:strCache>
                <c:ptCount val="1"/>
                <c:pt idx="0">
                  <c:v>Nota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D6F-4705-8B39-D1388FBD333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D6F-4705-8B39-D1388FBD333F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6D6F-4705-8B39-D1388FBD333F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6D6F-4705-8B39-D1388FBD333F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6D6F-4705-8B39-D1388FBD33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'Gráficos 1º Ciclo'!$X$38:$X$42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1º Ciclo'!$Y$38:$Y$42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D6F-4705-8B39-D1388FBD333F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6D6F-4705-8B39-D1388FBD333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6D6F-4705-8B39-D1388FBD333F}"/>
              </c:ext>
            </c:extLst>
          </c:dPt>
          <c:cat>
            <c:numRef>
              <c:f>'Gráficos 1º Ciclo'!$X$38:$X$42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D6F-4705-8B39-D1388FBD3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pt-PT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'Gráficos 2º e 3º Ciclos'!$B$5</c:f>
              <c:strCache>
                <c:ptCount val="1"/>
                <c:pt idx="0">
                  <c:v>Com Custo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Ciclos'!$A$6:$A$7</c:f>
              <c:strCache>
                <c:ptCount val="2"/>
                <c:pt idx="0">
                  <c:v>TOTAL</c:v>
                </c:pt>
                <c:pt idx="1">
                  <c:v>EB Venda do Pinheiro</c:v>
                </c:pt>
              </c:strCache>
            </c:strRef>
          </c:cat>
          <c:val>
            <c:numRef>
              <c:f>'Gráficos 2º e 3º Ciclos'!$B$6:$B$7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A5-4095-A07C-6114478A8FEB}"/>
            </c:ext>
          </c:extLst>
        </c:ser>
        <c:ser>
          <c:idx val="1"/>
          <c:order val="1"/>
          <c:tx>
            <c:strRef>
              <c:f>'Gráficos 2º e 3º Ciclos'!$C$5</c:f>
              <c:strCache>
                <c:ptCount val="1"/>
                <c:pt idx="0">
                  <c:v>Sem Custo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Ciclos'!$A$6:$A$7</c:f>
              <c:strCache>
                <c:ptCount val="2"/>
                <c:pt idx="0">
                  <c:v>TOTAL</c:v>
                </c:pt>
                <c:pt idx="1">
                  <c:v>EB Venda do Pinheiro</c:v>
                </c:pt>
              </c:strCache>
            </c:strRef>
          </c:cat>
          <c:val>
            <c:numRef>
              <c:f>'Gráficos 2º e 3º Ciclos'!$C$6:$C$7</c:f>
              <c:numCache>
                <c:formatCode>General</c:formatCode>
                <c:ptCount val="2"/>
                <c:pt idx="0">
                  <c:v>25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A5-4095-A07C-6114478A8F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69705472"/>
        <c:axId val="969706016"/>
      </c:barChart>
      <c:catAx>
        <c:axId val="96970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706016"/>
        <c:crosses val="autoZero"/>
        <c:auto val="1"/>
        <c:lblAlgn val="ctr"/>
        <c:lblOffset val="100"/>
        <c:noMultiLvlLbl val="0"/>
      </c:catAx>
      <c:valAx>
        <c:axId val="96970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70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01707650841103"/>
          <c:y val="0.908618404611924"/>
          <c:w val="0.31998292349158902"/>
          <c:h val="8.1823743827931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Ciclos'!$X$5</c:f>
              <c:strCache>
                <c:ptCount val="1"/>
                <c:pt idx="0">
                  <c:v>Estabelecimentos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0CF-45BB-AE32-34C2DDC2CAA0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0CF-45BB-AE32-34C2DDC2CA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Ciclos'!$Y$5:$Z$5</c:f>
              <c:numCache>
                <c:formatCode>General</c:formatCode>
                <c:ptCount val="2"/>
                <c:pt idx="0">
                  <c:v>1</c:v>
                </c:pt>
                <c:pt idx="1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CF-45BB-AE32-34C2DDC2CAA0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0CF-45BB-AE32-34C2DDC2CAA0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0CF-45BB-AE32-34C2DDC2CAA0}"/>
              </c:ext>
            </c:extLst>
          </c:dPt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0CF-45BB-AE32-34C2DDC2C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Ciclos'!$X$6</c:f>
              <c:strCache>
                <c:ptCount val="1"/>
                <c:pt idx="0">
                  <c:v>Níveis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6E4-49B2-A97D-3C8832E6046E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6E4-49B2-A97D-3C8832E604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Ciclos'!$Y$6:$Z$6</c:f>
              <c:numCache>
                <c:formatCode>General</c:formatCode>
                <c:ptCount val="2"/>
                <c:pt idx="0">
                  <c:v>22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6E4-49B2-A97D-3C8832E6046E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6E4-49B2-A97D-3C8832E6046E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6E4-49B2-A97D-3C8832E6046E}"/>
              </c:ext>
            </c:extLst>
          </c:dPt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6E4-49B2-A97D-3C8832E60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AEVP'!$X$5</c:f>
              <c:strCache>
                <c:ptCount val="1"/>
                <c:pt idx="0">
                  <c:v>Estabelecimentos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B5-4AB1-9A9E-176FA4DDC87C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B5-4AB1-9A9E-176FA4DDC8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AEVP'!$Y$5:$Z$5</c:f>
              <c:numCache>
                <c:formatCode>General</c:formatCode>
                <c:ptCount val="2"/>
                <c:pt idx="0">
                  <c:v>21</c:v>
                </c:pt>
                <c:pt idx="1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AB5-4AB1-9A9E-176FA4DDC87C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AB5-4AB1-9A9E-176FA4DDC87C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AB5-4AB1-9A9E-176FA4DDC87C}"/>
              </c:ext>
            </c:extLst>
          </c:dPt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AB5-4AB1-9A9E-176FA4DDC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Ciclos'!$X$7</c:f>
              <c:strCache>
                <c:ptCount val="1"/>
                <c:pt idx="0">
                  <c:v>Departamentos/ Estruturas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A4-49B5-984D-4D8757AD5301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A4-49B5-984D-4D8757AD53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Ciclos'!$Y$7:$Z$7</c:f>
              <c:numCache>
                <c:formatCode>General</c:formatCode>
                <c:ptCount val="2"/>
                <c:pt idx="0">
                  <c:v>6</c:v>
                </c:pt>
                <c:pt idx="1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3A4-49B5-984D-4D8757AD5301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3A4-49B5-984D-4D8757AD5301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3A4-49B5-984D-4D8757AD5301}"/>
              </c:ext>
            </c:extLst>
          </c:dPt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3A4-49B5-984D-4D8757AD53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Ciclos'!$X$8</c:f>
              <c:strCache>
                <c:ptCount val="1"/>
                <c:pt idx="0">
                  <c:v>Disciplinas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58-4B1F-AA27-712CB41C12F3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258-4B1F-AA27-712CB41C12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Ciclos'!$Y$8:$Z$8</c:f>
              <c:numCache>
                <c:formatCode>General</c:formatCode>
                <c:ptCount val="2"/>
                <c:pt idx="0">
                  <c:v>18</c:v>
                </c:pt>
                <c:pt idx="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258-4B1F-AA27-712CB41C12F3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258-4B1F-AA27-712CB41C12F3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258-4B1F-AA27-712CB41C12F3}"/>
              </c:ext>
            </c:extLst>
          </c:dPt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258-4B1F-AA27-712CB41C1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Ciclos'!$X$22</c:f>
              <c:strCache>
                <c:ptCount val="1"/>
                <c:pt idx="0">
                  <c:v>Participação Família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B8F-4556-B6DF-B84679FD699C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B8F-4556-B6DF-B84679FD69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2º e 3º Ciclos'!$Y$21:$Z$21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Ciclos'!$Y$22:$Z$22</c:f>
              <c:numCache>
                <c:formatCode>General</c:formatCode>
                <c:ptCount val="2"/>
                <c:pt idx="0">
                  <c:v>5</c:v>
                </c:pt>
                <c:pt idx="1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8F-4556-B6DF-B84679FD699C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B8F-4556-B6DF-B84679FD699C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6B8F-4556-B6DF-B84679FD699C}"/>
              </c:ext>
            </c:extLst>
          </c:dPt>
          <c:cat>
            <c:strRef>
              <c:f>'Gráficos 2º e 3º Ciclos'!$Y$21:$Z$21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B8F-4556-B6DF-B84679FD6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Ciclos'!$X$23</c:f>
              <c:strCache>
                <c:ptCount val="1"/>
                <c:pt idx="0">
                  <c:v>Aberto à Comunidade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E6-43B4-B3E7-B30AE0803351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E6-43B4-B3E7-B30AE08033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2º e 3º Ciclos'!$Y$21:$Z$21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Ciclos'!$Y$23:$Z$23</c:f>
              <c:numCache>
                <c:formatCode>General</c:formatCode>
                <c:ptCount val="2"/>
                <c:pt idx="0">
                  <c:v>7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8E6-43B4-B3E7-B30AE0803351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8E6-43B4-B3E7-B30AE0803351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8E6-43B4-B3E7-B30AE0803351}"/>
              </c:ext>
            </c:extLst>
          </c:dPt>
          <c:cat>
            <c:strRef>
              <c:f>'Gráficos 2º e 3º Ciclos'!$Y$21:$Z$21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8E6-43B4-B3E7-B30AE0803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2º e 3º Ciclos'!$B$23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2º e 3º Ciclos'!$B$24:$B$33</c:f>
              <c:numCache>
                <c:formatCode>General</c:formatCode>
                <c:ptCount val="10"/>
                <c:pt idx="0">
                  <c:v>13</c:v>
                </c:pt>
                <c:pt idx="1">
                  <c:v>22</c:v>
                </c:pt>
                <c:pt idx="2">
                  <c:v>9</c:v>
                </c:pt>
                <c:pt idx="3">
                  <c:v>25</c:v>
                </c:pt>
                <c:pt idx="4">
                  <c:v>23</c:v>
                </c:pt>
                <c:pt idx="5">
                  <c:v>25</c:v>
                </c:pt>
                <c:pt idx="6">
                  <c:v>14</c:v>
                </c:pt>
                <c:pt idx="7">
                  <c:v>16</c:v>
                </c:pt>
                <c:pt idx="8">
                  <c:v>10</c:v>
                </c:pt>
                <c:pt idx="9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0F-43E4-80B8-BBE0F7AA2E5C}"/>
            </c:ext>
          </c:extLst>
        </c:ser>
        <c:ser>
          <c:idx val="1"/>
          <c:order val="1"/>
          <c:tx>
            <c:strRef>
              <c:f>'Gráficos 2º e 3º Ciclos'!$C$23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2º e 3º Ciclos'!$C$24:$C$33</c:f>
              <c:numCache>
                <c:formatCode>General</c:formatCode>
                <c:ptCount val="10"/>
                <c:pt idx="0">
                  <c:v>19</c:v>
                </c:pt>
                <c:pt idx="1">
                  <c:v>10</c:v>
                </c:pt>
                <c:pt idx="2">
                  <c:v>23</c:v>
                </c:pt>
                <c:pt idx="3">
                  <c:v>7</c:v>
                </c:pt>
                <c:pt idx="4">
                  <c:v>9</c:v>
                </c:pt>
                <c:pt idx="5">
                  <c:v>7</c:v>
                </c:pt>
                <c:pt idx="6">
                  <c:v>18</c:v>
                </c:pt>
                <c:pt idx="7">
                  <c:v>16</c:v>
                </c:pt>
                <c:pt idx="8">
                  <c:v>22</c:v>
                </c:pt>
                <c:pt idx="9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0F-43E4-80B8-BBE0F7AA2E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69692416"/>
        <c:axId val="969698944"/>
      </c:barChart>
      <c:catAx>
        <c:axId val="96969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98944"/>
        <c:crosses val="autoZero"/>
        <c:auto val="1"/>
        <c:lblAlgn val="ctr"/>
        <c:lblOffset val="100"/>
        <c:noMultiLvlLbl val="0"/>
      </c:catAx>
      <c:valAx>
        <c:axId val="96969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9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2º e 3º Ciclos'!$B$42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2º e 3º Ciclos'!$B$43:$B$48</c:f>
              <c:numCache>
                <c:formatCode>General</c:formatCode>
                <c:ptCount val="6"/>
                <c:pt idx="0">
                  <c:v>12</c:v>
                </c:pt>
                <c:pt idx="1">
                  <c:v>22</c:v>
                </c:pt>
                <c:pt idx="2">
                  <c:v>18</c:v>
                </c:pt>
                <c:pt idx="3">
                  <c:v>8</c:v>
                </c:pt>
                <c:pt idx="4">
                  <c:v>4</c:v>
                </c:pt>
                <c:pt idx="5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09-478C-AD25-FB5966F82256}"/>
            </c:ext>
          </c:extLst>
        </c:ser>
        <c:ser>
          <c:idx val="1"/>
          <c:order val="1"/>
          <c:tx>
            <c:strRef>
              <c:f>'Gráficos 2º e 3º Ciclos'!$C$42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2º e 3º Ciclos'!$C$43:$C$48</c:f>
              <c:numCache>
                <c:formatCode>General</c:formatCode>
                <c:ptCount val="6"/>
                <c:pt idx="0">
                  <c:v>20</c:v>
                </c:pt>
                <c:pt idx="1">
                  <c:v>10</c:v>
                </c:pt>
                <c:pt idx="2">
                  <c:v>14</c:v>
                </c:pt>
                <c:pt idx="3">
                  <c:v>24</c:v>
                </c:pt>
                <c:pt idx="4">
                  <c:v>28</c:v>
                </c:pt>
                <c:pt idx="5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09-478C-AD25-FB5966F822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69703296"/>
        <c:axId val="969692960"/>
      </c:barChart>
      <c:catAx>
        <c:axId val="96970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92960"/>
        <c:crosses val="autoZero"/>
        <c:auto val="1"/>
        <c:lblAlgn val="ctr"/>
        <c:lblOffset val="100"/>
        <c:noMultiLvlLbl val="0"/>
      </c:catAx>
      <c:valAx>
        <c:axId val="96969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70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2º e 3º Ciclos'!$B$42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2º e 3º Ciclos'!$B$51:$B$52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DD-4765-B056-BB9ACB55C498}"/>
            </c:ext>
          </c:extLst>
        </c:ser>
        <c:ser>
          <c:idx val="1"/>
          <c:order val="1"/>
          <c:tx>
            <c:strRef>
              <c:f>'Gráficos 2º e 3º Ciclos'!$C$42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2º e 3º Ciclos'!$C$51:$C$52</c:f>
              <c:numCache>
                <c:formatCode>General</c:formatCode>
                <c:ptCount val="2"/>
                <c:pt idx="0">
                  <c:v>29</c:v>
                </c:pt>
                <c:pt idx="1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DD-4765-B056-BB9ACB55C4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69701120"/>
        <c:axId val="969694048"/>
      </c:barChart>
      <c:catAx>
        <c:axId val="96970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94048"/>
        <c:crosses val="autoZero"/>
        <c:auto val="1"/>
        <c:lblAlgn val="ctr"/>
        <c:lblOffset val="100"/>
        <c:noMultiLvlLbl val="0"/>
      </c:catAx>
      <c:valAx>
        <c:axId val="96969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70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Ciclos'!$Y$37</c:f>
              <c:strCache>
                <c:ptCount val="1"/>
                <c:pt idx="0">
                  <c:v>Nota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A9-4581-9516-667C5985E16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A9-4581-9516-667C5985E16F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1DA9-4581-9516-667C5985E16F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1DA9-4581-9516-667C5985E16F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1DA9-4581-9516-667C5985E1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'Gráficos 2º e 3º Ciclos'!$X$38:$X$42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2º e 3º Ciclos'!$Y$38:$Y$42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7</c:v>
                </c:pt>
                <c:pt idx="4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DA9-4581-9516-667C5985E16F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1DA9-4581-9516-667C5985E16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1DA9-4581-9516-667C5985E16F}"/>
              </c:ext>
            </c:extLst>
          </c:dPt>
          <c:cat>
            <c:numRef>
              <c:f>'Gráficos 2º e 3º Ciclos'!$X$38:$X$42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1DA9-4581-9516-667C5985E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pt-PT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72930184494"/>
          <c:y val="0.15077977766901199"/>
          <c:w val="0.63789427200100901"/>
          <c:h val="0.76075559987945895"/>
        </c:manualLayout>
      </c:layout>
      <c:pieChart>
        <c:varyColors val="1"/>
        <c:ser>
          <c:idx val="1"/>
          <c:order val="0"/>
          <c:tx>
            <c:strRef>
              <c:f>'Gráficos AEVP'!$X$6</c:f>
              <c:strCache>
                <c:ptCount val="1"/>
                <c:pt idx="0">
                  <c:v>Níveis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50-4C30-A1B8-29CA2B60077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50-4C30-A1B8-29CA2B6007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AEVP'!$Y$6:$Z$6</c:f>
              <c:numCache>
                <c:formatCode>General</c:formatCode>
                <c:ptCount val="2"/>
                <c:pt idx="0">
                  <c:v>21</c:v>
                </c:pt>
                <c:pt idx="1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850-4C30-A1B8-29CA2B600775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850-4C30-A1B8-29CA2B60077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850-4C30-A1B8-29CA2B600775}"/>
              </c:ext>
            </c:extLst>
          </c:dPt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850-4C30-A1B8-29CA2B600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AEVP'!$X$7</c:f>
              <c:strCache>
                <c:ptCount val="1"/>
                <c:pt idx="0">
                  <c:v>Departamentos/ Estruturas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15-475A-BE6B-AD416B068878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15-475A-BE6B-AD416B0688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AEVP'!$Y$7:$Z$7</c:f>
              <c:numCache>
                <c:formatCode>General</c:formatCode>
                <c:ptCount val="2"/>
                <c:pt idx="0">
                  <c:v>21</c:v>
                </c:pt>
                <c:pt idx="1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E15-475A-BE6B-AD416B068878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E15-475A-BE6B-AD416B068878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E15-475A-BE6B-AD416B068878}"/>
              </c:ext>
            </c:extLst>
          </c:dPt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E15-475A-BE6B-AD416B0688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AEVP'!$X$8</c:f>
              <c:strCache>
                <c:ptCount val="1"/>
                <c:pt idx="0">
                  <c:v>Disciplinas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51-4F83-8D49-EE00BF73C8C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51-4F83-8D49-EE00BF73C8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AEVP'!$Y$8:$Z$8</c:f>
              <c:numCache>
                <c:formatCode>General</c:formatCode>
                <c:ptCount val="2"/>
                <c:pt idx="0">
                  <c:v>21</c:v>
                </c:pt>
                <c:pt idx="1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B51-4F83-8D49-EE00BF73C8C5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B51-4F83-8D49-EE00BF73C8C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FB51-4F83-8D49-EE00BF73C8C5}"/>
              </c:ext>
            </c:extLst>
          </c:dPt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B51-4F83-8D49-EE00BF73C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AEVP'!$X$22</c:f>
              <c:strCache>
                <c:ptCount val="1"/>
                <c:pt idx="0">
                  <c:v>Participação Família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48-42E7-869F-E15C6E093C37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48-42E7-869F-E15C6E093C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AEVP'!$Y$21:$Z$21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AEVP'!$Y$22:$Z$22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748-42E7-869F-E15C6E093C37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748-42E7-869F-E15C6E093C37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748-42E7-869F-E15C6E093C37}"/>
              </c:ext>
            </c:extLst>
          </c:dPt>
          <c:cat>
            <c:strRef>
              <c:f>'Gráficos AEVP'!$Y$21:$Z$21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748-42E7-869F-E15C6E093C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AEVP'!$X$23</c:f>
              <c:strCache>
                <c:ptCount val="1"/>
                <c:pt idx="0">
                  <c:v>Aberto à Comunidade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6C-4FF0-AC3C-1D689989EA1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6C-4FF0-AC3C-1D689989EA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'Gráficos AEVP'!$Y$21:$Z$21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AEVP'!$Y$23:$Z$23</c:f>
              <c:numCache>
                <c:formatCode>General</c:formatCode>
                <c:ptCount val="2"/>
                <c:pt idx="0">
                  <c:v>11</c:v>
                </c:pt>
                <c:pt idx="1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6C-4FF0-AC3C-1D689989EA1F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16C-4FF0-AC3C-1D689989EA1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16C-4FF0-AC3C-1D689989EA1F}"/>
              </c:ext>
            </c:extLst>
          </c:dPt>
          <c:cat>
            <c:strRef>
              <c:f>'Gráficos AEVP'!$Y$21:$Z$21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16C-4FF0-AC3C-1D689989EA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9D966-5A1E-4962-8886-F71B065DC804}" type="datetimeFigureOut">
              <a:rPr lang="pt-PT" smtClean="0"/>
              <a:t>19/07/2023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D163C-8102-4D82-9AF9-E1DB86D844A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4E4FD-E771-448C-8446-EF27EEC5AB61}" type="datetimeFigureOut">
              <a:rPr lang="pt-PT" smtClean="0"/>
              <a:t>19/07/2023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B50FC-550F-4E2A-A162-DFB023F6F7E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3313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1CF1-D3CE-4940-AF2A-ADFD02D48198}" type="datetime1">
              <a:rPr lang="pt-PT" smtClean="0"/>
              <a:t>19/07/2023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E9F9-D1B3-494E-9D53-59DDCDF9AB4F}" type="datetime1">
              <a:rPr lang="pt-PT" smtClean="0"/>
              <a:t>19/07/2023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B3F3-1016-4033-9115-A6BA930B037F}" type="datetime1">
              <a:rPr lang="pt-PT" smtClean="0"/>
              <a:t>19/07/2023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64B-42B8-42CE-BF72-4F2FD9FEE257}" type="datetime1">
              <a:rPr lang="pt-PT" smtClean="0"/>
              <a:t>19/07/2023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023-7FA5-457F-BEBB-961523797F81}" type="datetime1">
              <a:rPr lang="pt-PT" smtClean="0"/>
              <a:t>19/07/2023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9C74-56FF-422A-A07A-815560EE5031}" type="datetime1">
              <a:rPr lang="pt-PT" smtClean="0"/>
              <a:t>19/07/2023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0EEA-F10D-4F08-8FB9-23263EB4AA3A}" type="datetime1">
              <a:rPr lang="pt-PT" smtClean="0"/>
              <a:t>19/07/2023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1282-5C4B-4596-85B5-6B744466DB1E}" type="datetime1">
              <a:rPr lang="pt-PT" smtClean="0"/>
              <a:t>19/07/2023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A5DD-2415-47CD-AE2D-B66D5B397AC1}" type="datetime1">
              <a:rPr lang="pt-PT" smtClean="0"/>
              <a:t>19/07/2023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8F9B-1AD8-477D-827C-BFD08A5BF1F7}" type="datetime1">
              <a:rPr lang="pt-PT" smtClean="0"/>
              <a:t>19/07/2023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FE63-2CD3-402E-92BE-C1595F8CF527}" type="datetime1">
              <a:rPr lang="pt-PT" smtClean="0"/>
              <a:t>19/07/2023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think-cell Slide" r:id="rId15" imgW="5715" imgH="5715" progId="TCLayout.ActiveDocument.1">
                  <p:embed/>
                </p:oleObj>
              </mc:Choice>
              <mc:Fallback>
                <p:oleObj name="think-cell Slide" r:id="rId15" imgW="5715" imgH="5715" progId="TCLayout.ActiveDocument.1">
                  <p:embed/>
                  <p:pic>
                    <p:nvPicPr>
                      <p:cNvPr id="0" name="Imagem 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9A72-57AB-44BF-B553-DC5650227737}" type="datetime1">
              <a:rPr lang="pt-PT" smtClean="0"/>
              <a:t>19/07/2023</a:t>
            </a:fld>
            <a:endParaRPr lang="pt-P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4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6.xml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png"/><Relationship Id="rId11" Type="http://schemas.openxmlformats.org/officeDocument/2006/relationships/chart" Target="../charts/chart19.xml"/><Relationship Id="rId5" Type="http://schemas.openxmlformats.org/officeDocument/2006/relationships/image" Target="../media/image1.emf"/><Relationship Id="rId10" Type="http://schemas.openxmlformats.org/officeDocument/2006/relationships/chart" Target="../charts/chart18.xml"/><Relationship Id="rId4" Type="http://schemas.openxmlformats.org/officeDocument/2006/relationships/oleObject" Target="../embeddings/oleObject14.bin"/><Relationship Id="rId9" Type="http://schemas.openxmlformats.org/officeDocument/2006/relationships/chart" Target="../charts/chart1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1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20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2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23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25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7.xml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2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png"/><Relationship Id="rId11" Type="http://schemas.openxmlformats.org/officeDocument/2006/relationships/chart" Target="../charts/chart30.xml"/><Relationship Id="rId5" Type="http://schemas.openxmlformats.org/officeDocument/2006/relationships/image" Target="../media/image1.emf"/><Relationship Id="rId10" Type="http://schemas.openxmlformats.org/officeDocument/2006/relationships/chart" Target="../charts/chart29.xml"/><Relationship Id="rId4" Type="http://schemas.openxmlformats.org/officeDocument/2006/relationships/oleObject" Target="../embeddings/oleObject21.bin"/><Relationship Id="rId9" Type="http://schemas.openxmlformats.org/officeDocument/2006/relationships/chart" Target="../charts/chart2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2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3.xml"/><Relationship Id="rId2" Type="http://schemas.openxmlformats.org/officeDocument/2006/relationships/tags" Target="../tags/tag2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5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4.xml"/><Relationship Id="rId2" Type="http://schemas.openxmlformats.org/officeDocument/2006/relationships/tags" Target="../tags/tag25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6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7.xml"/><Relationship Id="rId2" Type="http://schemas.openxmlformats.org/officeDocument/2006/relationships/tags" Target="../tags/tag28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8.xml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29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.png"/><Relationship Id="rId11" Type="http://schemas.openxmlformats.org/officeDocument/2006/relationships/chart" Target="../charts/chart41.xml"/><Relationship Id="rId5" Type="http://schemas.openxmlformats.org/officeDocument/2006/relationships/image" Target="../media/image1.emf"/><Relationship Id="rId10" Type="http://schemas.openxmlformats.org/officeDocument/2006/relationships/chart" Target="../charts/chart40.xml"/><Relationship Id="rId4" Type="http://schemas.openxmlformats.org/officeDocument/2006/relationships/oleObject" Target="../embeddings/oleObject28.bin"/><Relationship Id="rId9" Type="http://schemas.openxmlformats.org/officeDocument/2006/relationships/chart" Target="../charts/chart3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3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42.xml"/><Relationship Id="rId2" Type="http://schemas.openxmlformats.org/officeDocument/2006/relationships/tags" Target="../tags/tag30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44.xml"/><Relationship Id="rId2" Type="http://schemas.openxmlformats.org/officeDocument/2006/relationships/tags" Target="../tags/tag31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6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45.xml"/><Relationship Id="rId2" Type="http://schemas.openxmlformats.org/officeDocument/2006/relationships/tags" Target="../tags/tag3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47.xml"/><Relationship Id="rId2" Type="http://schemas.openxmlformats.org/officeDocument/2006/relationships/tags" Target="../tags/tag33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4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5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11" Type="http://schemas.openxmlformats.org/officeDocument/2006/relationships/chart" Target="../charts/chart7.xml"/><Relationship Id="rId5" Type="http://schemas.openxmlformats.org/officeDocument/2006/relationships/image" Target="../media/image1.emf"/><Relationship Id="rId10" Type="http://schemas.openxmlformats.org/officeDocument/2006/relationships/chart" Target="../charts/chart6.xml"/><Relationship Id="rId4" Type="http://schemas.openxmlformats.org/officeDocument/2006/relationships/oleObject" Target="../embeddings/oleObject7.bin"/><Relationship Id="rId9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8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Relationship Id="rId9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Imagem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02" y="376238"/>
            <a:ext cx="1959473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495" y="3310828"/>
            <a:ext cx="10245505" cy="923925"/>
          </a:xfrm>
          <a:prstGeom prst="rect">
            <a:avLst/>
          </a:prstGeom>
          <a:solidFill>
            <a:srgbClr val="FE99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4800" b="1" cap="small" dirty="0"/>
              <a:t>Plano Anual Atividades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9018" y="4486270"/>
            <a:ext cx="9902982" cy="583666"/>
          </a:xfrm>
          <a:prstGeom prst="rect">
            <a:avLst/>
          </a:prstGeom>
          <a:solidFill>
            <a:srgbClr val="99FE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3600" b="1" cap="small" dirty="0" smtClean="0"/>
              <a:t>3.º período - Ano </a:t>
            </a:r>
            <a:r>
              <a:rPr lang="pt-PT" sz="3600" b="1" cap="small" dirty="0"/>
              <a:t>Letivo 2022 / 2023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08602" y="6356350"/>
            <a:ext cx="245198" cy="28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Avaliação das Atividades do AEVP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10</a:t>
            </a:fld>
            <a:endParaRPr lang="pt-PT" dirty="0"/>
          </a:p>
        </p:txBody>
      </p:sp>
      <p:sp>
        <p:nvSpPr>
          <p:cNvPr id="20" name="TextBox 19"/>
          <p:cNvSpPr txBox="1"/>
          <p:nvPr/>
        </p:nvSpPr>
        <p:spPr>
          <a:xfrm>
            <a:off x="354639" y="5662773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A larga maioria das </a:t>
            </a:r>
            <a:r>
              <a:rPr lang="pt-PT" sz="1600" dirty="0"/>
              <a:t>atividades </a:t>
            </a:r>
            <a:r>
              <a:rPr lang="pt-PT" sz="1600" dirty="0" smtClean="0"/>
              <a:t>foi avaliada </a:t>
            </a:r>
            <a:r>
              <a:rPr lang="pt-PT" sz="1600" dirty="0"/>
              <a:t>com nível 5, </a:t>
            </a:r>
            <a:r>
              <a:rPr lang="pt-PT" sz="1600" dirty="0" smtClean="0"/>
              <a:t>23% com nível 4 e as restantes com nível 3. </a:t>
            </a:r>
            <a:endParaRPr lang="pt-PT" sz="1600" dirty="0"/>
          </a:p>
        </p:txBody>
      </p:sp>
      <p:sp>
        <p:nvSpPr>
          <p:cNvPr id="8" name="Rectangle 7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Avaliação Atribuída às Atividades</a:t>
            </a:r>
          </a:p>
        </p:txBody>
      </p:sp>
      <p:graphicFrame>
        <p:nvGraphicFramePr>
          <p:cNvPr id="10" name="Chart 10"/>
          <p:cNvGraphicFramePr/>
          <p:nvPr>
            <p:extLst>
              <p:ext uri="{D42A27DB-BD31-4B8C-83A1-F6EECF244321}">
                <p14:modId xmlns:p14="http://schemas.microsoft.com/office/powerpoint/2010/main" val="3434923860"/>
              </p:ext>
            </p:extLst>
          </p:nvPr>
        </p:nvGraphicFramePr>
        <p:xfrm>
          <a:off x="442651" y="1969953"/>
          <a:ext cx="11306696" cy="333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02" y="376238"/>
            <a:ext cx="1959473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495" y="3310828"/>
            <a:ext cx="10245505" cy="923925"/>
          </a:xfrm>
          <a:prstGeom prst="rect">
            <a:avLst/>
          </a:prstGeom>
          <a:solidFill>
            <a:srgbClr val="FE99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4800" b="1" cap="small" dirty="0"/>
              <a:t>Pré-Escolar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11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08602" y="6356350"/>
            <a:ext cx="245198" cy="28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Custo das Atividades do Pré-Escolar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12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 maioria das </a:t>
            </a:r>
            <a:r>
              <a:rPr lang="pt-PT" sz="1600" dirty="0" err="1"/>
              <a:t>atividades</a:t>
            </a:r>
            <a:r>
              <a:rPr lang="pt-PT" sz="1600" dirty="0"/>
              <a:t> não apresenta custos.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Custo das Atividades</a:t>
            </a:r>
          </a:p>
        </p:txBody>
      </p:sp>
      <p:graphicFrame>
        <p:nvGraphicFramePr>
          <p:cNvPr id="10" name="Chart 4"/>
          <p:cNvGraphicFramePr/>
          <p:nvPr>
            <p:extLst>
              <p:ext uri="{D42A27DB-BD31-4B8C-83A1-F6EECF244321}">
                <p14:modId xmlns:p14="http://schemas.microsoft.com/office/powerpoint/2010/main" val="2955113605"/>
              </p:ext>
            </p:extLst>
          </p:nvPr>
        </p:nvGraphicFramePr>
        <p:xfrm>
          <a:off x="442652" y="2099695"/>
          <a:ext cx="11306694" cy="314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Articulação das Atividades do Pré-Escolar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13</a:t>
            </a:fld>
            <a:endParaRPr lang="pt-PT" dirty="0"/>
          </a:p>
        </p:txBody>
      </p:sp>
      <p:sp>
        <p:nvSpPr>
          <p:cNvPr id="32" name="TextBox 31"/>
          <p:cNvSpPr txBox="1"/>
          <p:nvPr/>
        </p:nvSpPr>
        <p:spPr>
          <a:xfrm>
            <a:off x="210309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Estabelecimentos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74103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Níveis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37897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Departamentos/Estruturas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01691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Disciplinas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416" y="5649984"/>
            <a:ext cx="11482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Uma minoria das atividades privilegiou a </a:t>
            </a:r>
            <a:r>
              <a:rPr lang="pt-PT" sz="1600" dirty="0" smtClean="0"/>
              <a:t>articulação. A articulação realizou-se essencialmente, por ordem decrescente, entre departamentos/estruturas, estabelecimentos e níveis, em situação de igualdade, e </a:t>
            </a:r>
            <a:r>
              <a:rPr lang="pt-PT" sz="1600" dirty="0"/>
              <a:t>disciplinas.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99767" y="4943618"/>
            <a:ext cx="926569" cy="338554"/>
          </a:xfrm>
          <a:prstGeom prst="rect">
            <a:avLst/>
          </a:prstGeom>
        </p:spPr>
      </p:pic>
      <p:graphicFrame>
        <p:nvGraphicFramePr>
          <p:cNvPr id="17" name="Chart 2"/>
          <p:cNvGraphicFramePr/>
          <p:nvPr>
            <p:extLst>
              <p:ext uri="{D42A27DB-BD31-4B8C-83A1-F6EECF244321}">
                <p14:modId xmlns:p14="http://schemas.microsoft.com/office/powerpoint/2010/main" val="2027832920"/>
              </p:ext>
            </p:extLst>
          </p:nvPr>
        </p:nvGraphicFramePr>
        <p:xfrm>
          <a:off x="210309" y="2401360"/>
          <a:ext cx="2925841" cy="2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Chart 5"/>
          <p:cNvGraphicFramePr/>
          <p:nvPr>
            <p:extLst>
              <p:ext uri="{D42A27DB-BD31-4B8C-83A1-F6EECF244321}">
                <p14:modId xmlns:p14="http://schemas.microsoft.com/office/powerpoint/2010/main" val="4089432831"/>
              </p:ext>
            </p:extLst>
          </p:nvPr>
        </p:nvGraphicFramePr>
        <p:xfrm>
          <a:off x="3174103" y="2401360"/>
          <a:ext cx="2916673" cy="244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Chart 1"/>
          <p:cNvGraphicFramePr/>
          <p:nvPr>
            <p:extLst>
              <p:ext uri="{D42A27DB-BD31-4B8C-83A1-F6EECF244321}">
                <p14:modId xmlns:p14="http://schemas.microsoft.com/office/powerpoint/2010/main" val="2886085287"/>
              </p:ext>
            </p:extLst>
          </p:nvPr>
        </p:nvGraphicFramePr>
        <p:xfrm>
          <a:off x="6137897" y="2401360"/>
          <a:ext cx="2916674" cy="244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Chart 8"/>
          <p:cNvGraphicFramePr/>
          <p:nvPr>
            <p:extLst>
              <p:ext uri="{D42A27DB-BD31-4B8C-83A1-F6EECF244321}">
                <p14:modId xmlns:p14="http://schemas.microsoft.com/office/powerpoint/2010/main" val="2078629314"/>
              </p:ext>
            </p:extLst>
          </p:nvPr>
        </p:nvGraphicFramePr>
        <p:xfrm>
          <a:off x="9101691" y="2396266"/>
          <a:ext cx="2916674" cy="2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Participações nas Atividades do Pré-Escolar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14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68482" y="1181397"/>
            <a:ext cx="3449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Participação da Família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64391" y="1180916"/>
            <a:ext cx="314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Aberto à Comunidade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0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46% </a:t>
            </a:r>
            <a:r>
              <a:rPr lang="pt-PT" sz="1600" dirty="0"/>
              <a:t>das atividades </a:t>
            </a:r>
            <a:r>
              <a:rPr lang="pt-PT" sz="1600" dirty="0" smtClean="0"/>
              <a:t>teve a </a:t>
            </a:r>
            <a:r>
              <a:rPr lang="pt-PT" sz="1600" dirty="0"/>
              <a:t>participação das </a:t>
            </a:r>
            <a:r>
              <a:rPr lang="pt-PT" sz="1600" dirty="0" smtClean="0"/>
              <a:t>famílias e 19% foram abertas à comunidade.</a:t>
            </a:r>
            <a:endParaRPr lang="pt-PT" sz="1600" dirty="0"/>
          </a:p>
        </p:txBody>
      </p:sp>
      <p:graphicFrame>
        <p:nvGraphicFramePr>
          <p:cNvPr id="12" name="Chart 16"/>
          <p:cNvGraphicFramePr/>
          <p:nvPr>
            <p:extLst>
              <p:ext uri="{D42A27DB-BD31-4B8C-83A1-F6EECF244321}">
                <p14:modId xmlns:p14="http://schemas.microsoft.com/office/powerpoint/2010/main" val="2238227772"/>
              </p:ext>
            </p:extLst>
          </p:nvPr>
        </p:nvGraphicFramePr>
        <p:xfrm>
          <a:off x="573362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9"/>
          <p:cNvGraphicFramePr/>
          <p:nvPr>
            <p:extLst>
              <p:ext uri="{D42A27DB-BD31-4B8C-83A1-F6EECF244321}">
                <p14:modId xmlns:p14="http://schemas.microsoft.com/office/powerpoint/2010/main" val="576945521"/>
              </p:ext>
            </p:extLst>
          </p:nvPr>
        </p:nvGraphicFramePr>
        <p:xfrm>
          <a:off x="6618381" y="2057427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Contributo das Atividades do Pré-Escolar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15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Perfil do Aluno – Competências Desenvolvidas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0" y="5657850"/>
            <a:ext cx="11482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As competências mais desenvolvidas são: pensamento crítico e </a:t>
            </a:r>
            <a:r>
              <a:rPr lang="pt-PT" sz="1600" dirty="0" smtClean="0"/>
              <a:t>criativo, sensibilidade </a:t>
            </a:r>
            <a:r>
              <a:rPr lang="pt-PT" sz="1600" dirty="0"/>
              <a:t>estética e </a:t>
            </a:r>
            <a:r>
              <a:rPr lang="pt-PT" sz="1600" dirty="0" smtClean="0"/>
              <a:t>artística e bem-estar, saúde e ambiente.</a:t>
            </a:r>
            <a:endParaRPr lang="pt-PT" sz="1600" dirty="0"/>
          </a:p>
          <a:p>
            <a:pPr algn="ctr"/>
            <a:r>
              <a:rPr lang="pt-PT" sz="1600" dirty="0"/>
              <a:t>As menos desenvolvidas são: raciocínio e resolução de problemas e consciência e domínio do corpo.</a:t>
            </a:r>
          </a:p>
        </p:txBody>
      </p:sp>
      <p:graphicFrame>
        <p:nvGraphicFramePr>
          <p:cNvPr id="10" name="Chart 13"/>
          <p:cNvGraphicFramePr/>
          <p:nvPr>
            <p:extLst>
              <p:ext uri="{D42A27DB-BD31-4B8C-83A1-F6EECF244321}">
                <p14:modId xmlns:p14="http://schemas.microsoft.com/office/powerpoint/2010/main" val="1015424811"/>
              </p:ext>
            </p:extLst>
          </p:nvPr>
        </p:nvGraphicFramePr>
        <p:xfrm>
          <a:off x="442652" y="2068114"/>
          <a:ext cx="11306694" cy="320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Plano de Ação Estratégico do Pré-Escolar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16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49"/>
            <a:ext cx="11482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PT" sz="1600" dirty="0">
                <a:solidFill>
                  <a:prstClr val="black"/>
                </a:solidFill>
              </a:rPr>
              <a:t>Eixo 1 promoveu maioritariamente: </a:t>
            </a:r>
            <a:r>
              <a:rPr lang="pt-PT" sz="1600" dirty="0" smtClean="0">
                <a:solidFill>
                  <a:prstClr val="black"/>
                </a:solidFill>
              </a:rPr>
              <a:t>trabalho colaborativo e auscultação e envolvimento dos alunos na vida escolar.</a:t>
            </a:r>
            <a:endParaRPr lang="pt-PT" sz="1600" dirty="0">
              <a:solidFill>
                <a:prstClr val="black"/>
              </a:solidFill>
            </a:endParaRPr>
          </a:p>
          <a:p>
            <a:pPr lvl="0" algn="ctr"/>
            <a:r>
              <a:rPr lang="pt-PT" sz="1600" dirty="0">
                <a:solidFill>
                  <a:prstClr val="black"/>
                </a:solidFill>
              </a:rPr>
              <a:t>Eixo 2 promoveu </a:t>
            </a:r>
            <a:r>
              <a:rPr lang="pt-PT" sz="1600" dirty="0" smtClean="0">
                <a:solidFill>
                  <a:prstClr val="black"/>
                </a:solidFill>
              </a:rPr>
              <a:t>principalmente: </a:t>
            </a:r>
            <a:r>
              <a:rPr lang="pt-PT" sz="1600" dirty="0">
                <a:solidFill>
                  <a:prstClr val="black"/>
                </a:solidFill>
              </a:rPr>
              <a:t>cultura de capacitação e desenvolvimento profissional</a:t>
            </a:r>
            <a:r>
              <a:rPr lang="pt-PT" sz="1600" dirty="0" smtClean="0">
                <a:solidFill>
                  <a:prstClr val="black"/>
                </a:solidFill>
              </a:rPr>
              <a:t>, </a:t>
            </a:r>
            <a:r>
              <a:rPr lang="pt-PT" sz="1600" dirty="0">
                <a:solidFill>
                  <a:prstClr val="black"/>
                </a:solidFill>
              </a:rPr>
              <a:t>motivação, empenho e reconhecimento.</a:t>
            </a:r>
          </a:p>
        </p:txBody>
      </p:sp>
      <p:graphicFrame>
        <p:nvGraphicFramePr>
          <p:cNvPr id="12" name="Chart 14"/>
          <p:cNvGraphicFramePr/>
          <p:nvPr>
            <p:extLst>
              <p:ext uri="{D42A27DB-BD31-4B8C-83A1-F6EECF244321}">
                <p14:modId xmlns:p14="http://schemas.microsoft.com/office/powerpoint/2010/main" val="1513299372"/>
              </p:ext>
            </p:extLst>
          </p:nvPr>
        </p:nvGraphicFramePr>
        <p:xfrm>
          <a:off x="612499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11"/>
          <p:cNvGraphicFramePr/>
          <p:nvPr>
            <p:extLst>
              <p:ext uri="{D42A27DB-BD31-4B8C-83A1-F6EECF244321}">
                <p14:modId xmlns:p14="http://schemas.microsoft.com/office/powerpoint/2010/main" val="2969700906"/>
              </p:ext>
            </p:extLst>
          </p:nvPr>
        </p:nvGraphicFramePr>
        <p:xfrm>
          <a:off x="6618381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TextBox 31"/>
          <p:cNvSpPr txBox="1"/>
          <p:nvPr/>
        </p:nvSpPr>
        <p:spPr>
          <a:xfrm>
            <a:off x="720499" y="1180916"/>
            <a:ext cx="4824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1: Prestação Serviço Educativo</a:t>
            </a:r>
          </a:p>
        </p:txBody>
      </p:sp>
      <p:sp>
        <p:nvSpPr>
          <p:cNvPr id="15" name="TextBox 33"/>
          <p:cNvSpPr txBox="1"/>
          <p:nvPr/>
        </p:nvSpPr>
        <p:spPr>
          <a:xfrm>
            <a:off x="7115501" y="1209029"/>
            <a:ext cx="3888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2: Liderança e Gestão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Avaliação das Atividades do Pré-Escolar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17</a:t>
            </a:fld>
            <a:endParaRPr lang="pt-PT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A grande maioria das atividades foi avaliada </a:t>
            </a:r>
            <a:r>
              <a:rPr lang="pt-PT" sz="1600" dirty="0"/>
              <a:t>com nível 5.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Avaliação Atribuída às Atividades</a:t>
            </a:r>
          </a:p>
        </p:txBody>
      </p:sp>
      <p:graphicFrame>
        <p:nvGraphicFramePr>
          <p:cNvPr id="10" name="Chart 10"/>
          <p:cNvGraphicFramePr/>
          <p:nvPr>
            <p:extLst>
              <p:ext uri="{D42A27DB-BD31-4B8C-83A1-F6EECF244321}">
                <p14:modId xmlns:p14="http://schemas.microsoft.com/office/powerpoint/2010/main" val="2883991183"/>
              </p:ext>
            </p:extLst>
          </p:nvPr>
        </p:nvGraphicFramePr>
        <p:xfrm>
          <a:off x="442651" y="2003936"/>
          <a:ext cx="11306695" cy="333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02" y="376238"/>
            <a:ext cx="1959473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495" y="3310828"/>
            <a:ext cx="10245505" cy="923925"/>
          </a:xfrm>
          <a:prstGeom prst="rect">
            <a:avLst/>
          </a:prstGeom>
          <a:solidFill>
            <a:srgbClr val="FE99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4800" b="1" cap="small" dirty="0"/>
              <a:t>1.º Ciclo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18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08602" y="6356350"/>
            <a:ext cx="245198" cy="28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Custo das Atividades do 1.º ciclo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19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 maioria das </a:t>
            </a:r>
            <a:r>
              <a:rPr lang="pt-PT" sz="1600" dirty="0" err="1"/>
              <a:t>atividades</a:t>
            </a:r>
            <a:r>
              <a:rPr lang="pt-PT" sz="1600" dirty="0"/>
              <a:t> não apresentou custos.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Custo das Atividades</a:t>
            </a:r>
          </a:p>
        </p:txBody>
      </p:sp>
      <p:graphicFrame>
        <p:nvGraphicFramePr>
          <p:cNvPr id="10" name="Chart 1"/>
          <p:cNvGraphicFramePr/>
          <p:nvPr>
            <p:extLst>
              <p:ext uri="{D42A27DB-BD31-4B8C-83A1-F6EECF244321}">
                <p14:modId xmlns:p14="http://schemas.microsoft.com/office/powerpoint/2010/main" val="4034130513"/>
              </p:ext>
            </p:extLst>
          </p:nvPr>
        </p:nvGraphicFramePr>
        <p:xfrm>
          <a:off x="443618" y="2099695"/>
          <a:ext cx="11306694" cy="314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Nomenclatura PAA: Estruturas do AEVP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</a:t>
            </a:fld>
            <a:endParaRPr lang="pt-PT" dirty="0"/>
          </a:p>
        </p:txBody>
      </p:sp>
      <p:sp>
        <p:nvSpPr>
          <p:cNvPr id="2" name="Retângulo 1"/>
          <p:cNvSpPr/>
          <p:nvPr/>
        </p:nvSpPr>
        <p:spPr>
          <a:xfrm>
            <a:off x="4900246" y="1233394"/>
            <a:ext cx="2391508" cy="914400"/>
          </a:xfrm>
          <a:prstGeom prst="rect">
            <a:avLst/>
          </a:prstGeom>
          <a:solidFill>
            <a:srgbClr val="FE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/>
              <a:t>AEVP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141485" y="3056205"/>
            <a:ext cx="2391508" cy="914400"/>
          </a:xfrm>
          <a:prstGeom prst="rect">
            <a:avLst/>
          </a:prstGeom>
          <a:solidFill>
            <a:srgbClr val="99FE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err="1"/>
              <a:t>Pré-Ecolar</a:t>
            </a:r>
            <a:endParaRPr lang="pt-PT" sz="2800" b="1" dirty="0"/>
          </a:p>
        </p:txBody>
      </p:sp>
      <p:sp>
        <p:nvSpPr>
          <p:cNvPr id="17" name="Retângulo 16"/>
          <p:cNvSpPr/>
          <p:nvPr/>
        </p:nvSpPr>
        <p:spPr>
          <a:xfrm>
            <a:off x="4900246" y="3056205"/>
            <a:ext cx="2391508" cy="914400"/>
          </a:xfrm>
          <a:prstGeom prst="rect">
            <a:avLst/>
          </a:prstGeom>
          <a:solidFill>
            <a:srgbClr val="99FE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/>
              <a:t>1.º Ciclo</a:t>
            </a:r>
            <a:endParaRPr lang="pt-PT" sz="2800" b="1" dirty="0"/>
          </a:p>
        </p:txBody>
      </p:sp>
      <p:sp>
        <p:nvSpPr>
          <p:cNvPr id="18" name="Retângulo 17"/>
          <p:cNvSpPr/>
          <p:nvPr/>
        </p:nvSpPr>
        <p:spPr>
          <a:xfrm>
            <a:off x="8659007" y="3056205"/>
            <a:ext cx="2391508" cy="914400"/>
          </a:xfrm>
          <a:prstGeom prst="rect">
            <a:avLst/>
          </a:prstGeom>
          <a:solidFill>
            <a:srgbClr val="99FE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/>
              <a:t>2.º e 3.º Ciclos</a:t>
            </a:r>
          </a:p>
        </p:txBody>
      </p:sp>
      <p:cxnSp>
        <p:nvCxnSpPr>
          <p:cNvPr id="9" name="Conexão: Ângulo Reto 8"/>
          <p:cNvCxnSpPr>
            <a:stCxn id="2" idx="2"/>
            <a:endCxn id="17" idx="0"/>
          </p:cNvCxnSpPr>
          <p:nvPr/>
        </p:nvCxnSpPr>
        <p:spPr>
          <a:xfrm rot="5400000">
            <a:off x="5641795" y="2601999"/>
            <a:ext cx="908411" cy="12700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: Ângulo Reto 23"/>
          <p:cNvCxnSpPr>
            <a:stCxn id="2" idx="2"/>
            <a:endCxn id="16" idx="0"/>
          </p:cNvCxnSpPr>
          <p:nvPr/>
        </p:nvCxnSpPr>
        <p:spPr>
          <a:xfrm rot="5400000">
            <a:off x="3762415" y="722619"/>
            <a:ext cx="908411" cy="3758761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xão: Ângulo Reto 27"/>
          <p:cNvCxnSpPr>
            <a:stCxn id="2" idx="2"/>
            <a:endCxn id="18" idx="0"/>
          </p:cNvCxnSpPr>
          <p:nvPr/>
        </p:nvCxnSpPr>
        <p:spPr>
          <a:xfrm rot="16200000" flipH="1">
            <a:off x="7521175" y="722618"/>
            <a:ext cx="908411" cy="3758761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7536320" y="731845"/>
            <a:ext cx="4375503" cy="1782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Direção</a:t>
            </a:r>
            <a:endParaRPr lang="pt-PT" sz="1200" b="1" dirty="0">
              <a:solidFill>
                <a:srgbClr val="FE9900"/>
              </a:solidFill>
              <a:latin typeface="Calibri (corpo)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Eco Escolas</a:t>
            </a:r>
            <a:endParaRPr lang="pt-PT" sz="1200" b="1" dirty="0">
              <a:solidFill>
                <a:srgbClr val="FE9900"/>
              </a:solidFill>
              <a:effectLst/>
              <a:latin typeface="Calibri (corpo)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Educação Especial</a:t>
            </a:r>
            <a:endParaRPr lang="pt-PT" sz="1200" b="1" dirty="0">
              <a:solidFill>
                <a:srgbClr val="FE9900"/>
              </a:solidFill>
              <a:latin typeface="Calibri (corpo)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Bibliotecas Escolares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Jornal Escolar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Serviço de Psicologia e Orientação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141485" y="4039492"/>
            <a:ext cx="2391508" cy="1782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JI Venda do Pinheiro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JI Milharado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JI Beatriz Costa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S. Miguel do Milharado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Prof. João Dias Agudo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Santo Estevão das Galés</a:t>
            </a:r>
            <a:endParaRPr lang="pt-PT" sz="11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900245" y="4039492"/>
            <a:ext cx="2391509" cy="118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n.º1 Venda do Pinheiro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S. Miguel do Milharado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Prof. João Dias Agudo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Santo Estevão das Galés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8275833" y="4039492"/>
            <a:ext cx="3157856" cy="1969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Venda do Pinheiro</a:t>
            </a:r>
          </a:p>
          <a:p>
            <a:pPr algn="ctr">
              <a:lnSpc>
                <a:spcPct val="150000"/>
              </a:lnSpc>
            </a:pPr>
            <a:r>
              <a:rPr lang="pt-PT" sz="1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Dep. de Línguas</a:t>
            </a:r>
          </a:p>
          <a:p>
            <a:pPr algn="ctr">
              <a:lnSpc>
                <a:spcPct val="150000"/>
              </a:lnSpc>
            </a:pPr>
            <a:r>
              <a:rPr lang="pt-PT" sz="1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Dep. de Expressões</a:t>
            </a:r>
          </a:p>
          <a:p>
            <a:pPr algn="ctr">
              <a:lnSpc>
                <a:spcPct val="150000"/>
              </a:lnSpc>
            </a:pPr>
            <a:r>
              <a:rPr lang="pt-PT" sz="1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Dep. de Matemática e Ciências Experimentais</a:t>
            </a:r>
          </a:p>
          <a:p>
            <a:pPr algn="ctr">
              <a:lnSpc>
                <a:spcPct val="150000"/>
              </a:lnSpc>
            </a:pPr>
            <a:r>
              <a:rPr lang="pt-PT" sz="1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Dep. de Ciências Sociais e Humanas</a:t>
            </a:r>
          </a:p>
          <a:p>
            <a:pPr algn="ctr">
              <a:lnSpc>
                <a:spcPct val="150000"/>
              </a:lnSpc>
            </a:pPr>
            <a:r>
              <a:rPr lang="pt-PT" sz="1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Cidadania e Desenvolvimento</a:t>
            </a:r>
          </a:p>
          <a:p>
            <a:pPr algn="ctr">
              <a:lnSpc>
                <a:spcPct val="150000"/>
              </a:lnSpc>
            </a:pPr>
            <a:r>
              <a:rPr lang="pt-PT" sz="1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Plano de Segurança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48EC30D8-C3C6-9FD3-C19D-E10B9440DED3}"/>
              </a:ext>
            </a:extLst>
          </p:cNvPr>
          <p:cNvSpPr txBox="1"/>
          <p:nvPr/>
        </p:nvSpPr>
        <p:spPr>
          <a:xfrm>
            <a:off x="9861111" y="669089"/>
            <a:ext cx="2584044" cy="1482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Plano Nacional das Artes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Plano </a:t>
            </a:r>
            <a:r>
              <a:rPr lang="pt-PT" sz="1200" b="1" dirty="0">
                <a:solidFill>
                  <a:srgbClr val="FE9900"/>
                </a:solidFill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Nacional de Cinema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Plano Tecnológico Digital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Programa Educação para a Saúde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Projetos</a:t>
            </a:r>
            <a:endParaRPr lang="pt-PT" sz="1200" b="1" dirty="0">
              <a:solidFill>
                <a:srgbClr val="FE9900"/>
              </a:solidFill>
              <a:effectLst/>
              <a:latin typeface="Calibri (corpo)"/>
              <a:ea typeface="Calibri" panose="020F050202020403020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Articulação das Atividades do 1.º ciclo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20</a:t>
            </a:fld>
            <a:endParaRPr lang="pt-PT" dirty="0"/>
          </a:p>
        </p:txBody>
      </p:sp>
      <p:sp>
        <p:nvSpPr>
          <p:cNvPr id="32" name="TextBox 31"/>
          <p:cNvSpPr txBox="1"/>
          <p:nvPr/>
        </p:nvSpPr>
        <p:spPr>
          <a:xfrm>
            <a:off x="210309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Estabelecimentos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74103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Níveis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37897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Departamentos/Estruturas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01691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Disciplinas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641" y="5649984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 maioria das </a:t>
            </a:r>
            <a:r>
              <a:rPr lang="pt-PT" sz="1600" dirty="0" err="1"/>
              <a:t>atividades</a:t>
            </a:r>
            <a:r>
              <a:rPr lang="pt-PT" sz="1600" dirty="0"/>
              <a:t> privilegiou, por ordem decrescente, a articulação entre disciplinas e níveis.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99767" y="4943618"/>
            <a:ext cx="926569" cy="338554"/>
          </a:xfrm>
          <a:prstGeom prst="rect">
            <a:avLst/>
          </a:prstGeom>
        </p:spPr>
      </p:pic>
      <p:graphicFrame>
        <p:nvGraphicFramePr>
          <p:cNvPr id="17" name="Chart 4"/>
          <p:cNvGraphicFramePr/>
          <p:nvPr>
            <p:extLst>
              <p:ext uri="{D42A27DB-BD31-4B8C-83A1-F6EECF244321}">
                <p14:modId xmlns:p14="http://schemas.microsoft.com/office/powerpoint/2010/main" val="3894705985"/>
              </p:ext>
            </p:extLst>
          </p:nvPr>
        </p:nvGraphicFramePr>
        <p:xfrm>
          <a:off x="210309" y="2396265"/>
          <a:ext cx="2925841" cy="2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Chart 7"/>
          <p:cNvGraphicFramePr/>
          <p:nvPr>
            <p:extLst>
              <p:ext uri="{D42A27DB-BD31-4B8C-83A1-F6EECF244321}">
                <p14:modId xmlns:p14="http://schemas.microsoft.com/office/powerpoint/2010/main" val="4214523593"/>
              </p:ext>
            </p:extLst>
          </p:nvPr>
        </p:nvGraphicFramePr>
        <p:xfrm>
          <a:off x="3174103" y="2396265"/>
          <a:ext cx="2916673" cy="244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Chart 6"/>
          <p:cNvGraphicFramePr/>
          <p:nvPr>
            <p:extLst>
              <p:ext uri="{D42A27DB-BD31-4B8C-83A1-F6EECF244321}">
                <p14:modId xmlns:p14="http://schemas.microsoft.com/office/powerpoint/2010/main" val="1504708640"/>
              </p:ext>
            </p:extLst>
          </p:nvPr>
        </p:nvGraphicFramePr>
        <p:xfrm>
          <a:off x="6137897" y="2396265"/>
          <a:ext cx="2916674" cy="244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Chart 8"/>
          <p:cNvGraphicFramePr/>
          <p:nvPr>
            <p:extLst>
              <p:ext uri="{D42A27DB-BD31-4B8C-83A1-F6EECF244321}">
                <p14:modId xmlns:p14="http://schemas.microsoft.com/office/powerpoint/2010/main" val="938619370"/>
              </p:ext>
            </p:extLst>
          </p:nvPr>
        </p:nvGraphicFramePr>
        <p:xfrm>
          <a:off x="9101691" y="2391171"/>
          <a:ext cx="2916674" cy="2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Participações nas Atividades do 1.º ciclo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21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68482" y="1181397"/>
            <a:ext cx="3449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Participação da Família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64391" y="1180916"/>
            <a:ext cx="314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Aberto à Comunidade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1" y="5647711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36% </a:t>
            </a:r>
            <a:r>
              <a:rPr lang="pt-PT" sz="1600" dirty="0"/>
              <a:t>das atividades teve a participação das famílias e </a:t>
            </a:r>
            <a:r>
              <a:rPr lang="pt-PT" sz="1600" dirty="0" smtClean="0"/>
              <a:t>25% </a:t>
            </a:r>
            <a:r>
              <a:rPr lang="pt-PT" sz="1600" dirty="0"/>
              <a:t>foram abertas à comunidade.</a:t>
            </a:r>
          </a:p>
        </p:txBody>
      </p:sp>
      <p:graphicFrame>
        <p:nvGraphicFramePr>
          <p:cNvPr id="12" name="Chart 5"/>
          <p:cNvGraphicFramePr/>
          <p:nvPr>
            <p:extLst>
              <p:ext uri="{D42A27DB-BD31-4B8C-83A1-F6EECF244321}">
                <p14:modId xmlns:p14="http://schemas.microsoft.com/office/powerpoint/2010/main" val="3060816529"/>
              </p:ext>
            </p:extLst>
          </p:nvPr>
        </p:nvGraphicFramePr>
        <p:xfrm>
          <a:off x="573362" y="2047765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9"/>
          <p:cNvGraphicFramePr/>
          <p:nvPr>
            <p:extLst>
              <p:ext uri="{D42A27DB-BD31-4B8C-83A1-F6EECF244321}">
                <p14:modId xmlns:p14="http://schemas.microsoft.com/office/powerpoint/2010/main" val="2725457735"/>
              </p:ext>
            </p:extLst>
          </p:nvPr>
        </p:nvGraphicFramePr>
        <p:xfrm>
          <a:off x="6618381" y="2047765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Contributo das Atividades do 1.º ciclo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22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Perfil do Aluno – Competências Desenvolvidas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As competências mais desenvolvidas são: relacionamento </a:t>
            </a:r>
            <a:r>
              <a:rPr lang="pt-PT" sz="1600" dirty="0" smtClean="0"/>
              <a:t>interpessoal, </a:t>
            </a:r>
            <a:r>
              <a:rPr lang="pt-PT" sz="1600" dirty="0"/>
              <a:t>desenvolvimento pessoal e </a:t>
            </a:r>
            <a:r>
              <a:rPr lang="pt-PT" sz="1600" dirty="0" smtClean="0"/>
              <a:t>autonomia e bem-estar, saúde e ambiente.  </a:t>
            </a:r>
            <a:endParaRPr lang="pt-PT" sz="1600" dirty="0"/>
          </a:p>
          <a:p>
            <a:pPr algn="ctr"/>
            <a:r>
              <a:rPr lang="pt-PT" sz="1600" dirty="0"/>
              <a:t>As menos desenvolvidas são: raciocínio e resolução de </a:t>
            </a:r>
            <a:r>
              <a:rPr lang="pt-PT" sz="1600" dirty="0" smtClean="0"/>
              <a:t>problemas, linguagens e textos e consciência e domínio do corpo.</a:t>
            </a:r>
            <a:endParaRPr lang="pt-PT" sz="1600" dirty="0"/>
          </a:p>
        </p:txBody>
      </p:sp>
      <p:graphicFrame>
        <p:nvGraphicFramePr>
          <p:cNvPr id="10" name="Chart 2"/>
          <p:cNvGraphicFramePr/>
          <p:nvPr>
            <p:extLst>
              <p:ext uri="{D42A27DB-BD31-4B8C-83A1-F6EECF244321}">
                <p14:modId xmlns:p14="http://schemas.microsoft.com/office/powerpoint/2010/main" val="558826420"/>
              </p:ext>
            </p:extLst>
          </p:nvPr>
        </p:nvGraphicFramePr>
        <p:xfrm>
          <a:off x="442652" y="2068114"/>
          <a:ext cx="11306694" cy="320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Plano de Ação Estratégico do 1.º ciclo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23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PT" sz="1600" dirty="0">
                <a:solidFill>
                  <a:prstClr val="black"/>
                </a:solidFill>
              </a:rPr>
              <a:t>Eixo 1 promoveu maioritariamente: trabalho </a:t>
            </a:r>
            <a:r>
              <a:rPr lang="pt-PT" sz="1600" dirty="0" smtClean="0">
                <a:solidFill>
                  <a:prstClr val="black"/>
                </a:solidFill>
              </a:rPr>
              <a:t>colaborativo, </a:t>
            </a:r>
            <a:r>
              <a:rPr lang="pt-PT" sz="1600" dirty="0">
                <a:solidFill>
                  <a:prstClr val="black"/>
                </a:solidFill>
              </a:rPr>
              <a:t>envolvimento da comunidade </a:t>
            </a:r>
            <a:r>
              <a:rPr lang="pt-PT" sz="1600" dirty="0" smtClean="0">
                <a:solidFill>
                  <a:prstClr val="black"/>
                </a:solidFill>
              </a:rPr>
              <a:t>educativa, saúde e auscultação e envolvimento na vida escolar. </a:t>
            </a:r>
          </a:p>
          <a:p>
            <a:pPr lvl="0" algn="ctr"/>
            <a:r>
              <a:rPr lang="pt-PT" sz="1600" dirty="0" smtClean="0">
                <a:solidFill>
                  <a:prstClr val="black"/>
                </a:solidFill>
              </a:rPr>
              <a:t>Eixo </a:t>
            </a:r>
            <a:r>
              <a:rPr lang="pt-PT" sz="1600" dirty="0">
                <a:solidFill>
                  <a:prstClr val="black"/>
                </a:solidFill>
              </a:rPr>
              <a:t>2 </a:t>
            </a:r>
            <a:r>
              <a:rPr lang="pt-PT" sz="1600" dirty="0" smtClean="0">
                <a:solidFill>
                  <a:prstClr val="black"/>
                </a:solidFill>
              </a:rPr>
              <a:t>promoveu maioritariamente: cultura de capacitação e desenvolvimento profissional, motivação, empenho e reconhecimento.</a:t>
            </a:r>
            <a:endParaRPr lang="pt-PT" sz="1600" dirty="0">
              <a:solidFill>
                <a:prstClr val="black"/>
              </a:solidFill>
            </a:endParaRPr>
          </a:p>
        </p:txBody>
      </p:sp>
      <p:graphicFrame>
        <p:nvGraphicFramePr>
          <p:cNvPr id="12" name="Chart 3"/>
          <p:cNvGraphicFramePr/>
          <p:nvPr>
            <p:extLst>
              <p:ext uri="{D42A27DB-BD31-4B8C-83A1-F6EECF244321}">
                <p14:modId xmlns:p14="http://schemas.microsoft.com/office/powerpoint/2010/main" val="79412364"/>
              </p:ext>
            </p:extLst>
          </p:nvPr>
        </p:nvGraphicFramePr>
        <p:xfrm>
          <a:off x="612499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11"/>
          <p:cNvGraphicFramePr/>
          <p:nvPr>
            <p:extLst>
              <p:ext uri="{D42A27DB-BD31-4B8C-83A1-F6EECF244321}">
                <p14:modId xmlns:p14="http://schemas.microsoft.com/office/powerpoint/2010/main" val="3301007657"/>
              </p:ext>
            </p:extLst>
          </p:nvPr>
        </p:nvGraphicFramePr>
        <p:xfrm>
          <a:off x="6618381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TextBox 31"/>
          <p:cNvSpPr txBox="1"/>
          <p:nvPr/>
        </p:nvSpPr>
        <p:spPr>
          <a:xfrm>
            <a:off x="720499" y="1180916"/>
            <a:ext cx="4824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1: Prestação Serviço Educativo</a:t>
            </a:r>
          </a:p>
        </p:txBody>
      </p:sp>
      <p:sp>
        <p:nvSpPr>
          <p:cNvPr id="15" name="TextBox 33"/>
          <p:cNvSpPr txBox="1"/>
          <p:nvPr/>
        </p:nvSpPr>
        <p:spPr>
          <a:xfrm>
            <a:off x="7115501" y="1209029"/>
            <a:ext cx="3888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2: Liderança e Gestão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Avaliação das Atividades do 1.º ciclo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24</a:t>
            </a:fld>
            <a:endParaRPr lang="pt-PT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A grande maioria das </a:t>
            </a:r>
            <a:r>
              <a:rPr lang="pt-PT" sz="1600" dirty="0"/>
              <a:t>atividades </a:t>
            </a:r>
            <a:r>
              <a:rPr lang="pt-PT" sz="1600" dirty="0" smtClean="0"/>
              <a:t>foi avaliada </a:t>
            </a:r>
            <a:r>
              <a:rPr lang="pt-PT" sz="1600" dirty="0"/>
              <a:t>com nível 5.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Avaliação Atribuída às Atividades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909527510"/>
              </p:ext>
            </p:extLst>
          </p:nvPr>
        </p:nvGraphicFramePr>
        <p:xfrm>
          <a:off x="442651" y="2003936"/>
          <a:ext cx="11306696" cy="333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02" y="376238"/>
            <a:ext cx="1959473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495" y="3310828"/>
            <a:ext cx="10245505" cy="923925"/>
          </a:xfrm>
          <a:prstGeom prst="rect">
            <a:avLst/>
          </a:prstGeom>
          <a:solidFill>
            <a:srgbClr val="FE99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4800" b="1" cap="small" dirty="0"/>
              <a:t>2.º e 3.º Ciclos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25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08602" y="6356350"/>
            <a:ext cx="245198" cy="28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Custo das Atividades do 2.º e 3.º ciclos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26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39" y="5647711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 A maioria das atividades  </a:t>
            </a:r>
            <a:r>
              <a:rPr lang="pt-PT" sz="1600" dirty="0" smtClean="0"/>
              <a:t>não apresentou </a:t>
            </a:r>
            <a:r>
              <a:rPr lang="pt-PT" sz="1600" dirty="0"/>
              <a:t>custos.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Custo das Atividades</a:t>
            </a:r>
          </a:p>
        </p:txBody>
      </p:sp>
      <p:graphicFrame>
        <p:nvGraphicFramePr>
          <p:cNvPr id="10" name="Chart 1"/>
          <p:cNvGraphicFramePr/>
          <p:nvPr>
            <p:extLst>
              <p:ext uri="{D42A27DB-BD31-4B8C-83A1-F6EECF244321}">
                <p14:modId xmlns:p14="http://schemas.microsoft.com/office/powerpoint/2010/main" val="636944014"/>
              </p:ext>
            </p:extLst>
          </p:nvPr>
        </p:nvGraphicFramePr>
        <p:xfrm>
          <a:off x="515999" y="2047765"/>
          <a:ext cx="111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Articulação das Atividades do 2.º e 3.º ciclos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27</a:t>
            </a:fld>
            <a:endParaRPr lang="pt-PT" dirty="0"/>
          </a:p>
        </p:txBody>
      </p:sp>
      <p:sp>
        <p:nvSpPr>
          <p:cNvPr id="32" name="TextBox 31"/>
          <p:cNvSpPr txBox="1"/>
          <p:nvPr/>
        </p:nvSpPr>
        <p:spPr>
          <a:xfrm>
            <a:off x="210309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Estabelecimentos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74103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Níveis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37897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Departamentos/Estruturas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01691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Disciplinas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640" y="5649984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As atividades privilegiaram </a:t>
            </a:r>
            <a:r>
              <a:rPr lang="pt-PT" sz="1600" dirty="0"/>
              <a:t>a articulação entre: </a:t>
            </a:r>
            <a:r>
              <a:rPr lang="pt-PT" sz="1600" dirty="0" smtClean="0"/>
              <a:t>níveis e </a:t>
            </a:r>
            <a:r>
              <a:rPr lang="pt-PT" sz="1600" dirty="0"/>
              <a:t>disciplinas.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99767" y="4943618"/>
            <a:ext cx="926569" cy="338554"/>
          </a:xfrm>
          <a:prstGeom prst="rect">
            <a:avLst/>
          </a:prstGeom>
        </p:spPr>
      </p:pic>
      <p:graphicFrame>
        <p:nvGraphicFramePr>
          <p:cNvPr id="16" name="Chart 4"/>
          <p:cNvGraphicFramePr/>
          <p:nvPr>
            <p:extLst>
              <p:ext uri="{D42A27DB-BD31-4B8C-83A1-F6EECF244321}">
                <p14:modId xmlns:p14="http://schemas.microsoft.com/office/powerpoint/2010/main" val="2301953848"/>
              </p:ext>
            </p:extLst>
          </p:nvPr>
        </p:nvGraphicFramePr>
        <p:xfrm>
          <a:off x="210309" y="2365299"/>
          <a:ext cx="28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Chart 7"/>
          <p:cNvGraphicFramePr/>
          <p:nvPr>
            <p:extLst>
              <p:ext uri="{D42A27DB-BD31-4B8C-83A1-F6EECF244321}">
                <p14:modId xmlns:p14="http://schemas.microsoft.com/office/powerpoint/2010/main" val="1742837992"/>
              </p:ext>
            </p:extLst>
          </p:nvPr>
        </p:nvGraphicFramePr>
        <p:xfrm>
          <a:off x="3174103" y="2365299"/>
          <a:ext cx="28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8" name="Chart 6"/>
          <p:cNvGraphicFramePr/>
          <p:nvPr>
            <p:extLst>
              <p:ext uri="{D42A27DB-BD31-4B8C-83A1-F6EECF244321}">
                <p14:modId xmlns:p14="http://schemas.microsoft.com/office/powerpoint/2010/main" val="58271667"/>
              </p:ext>
            </p:extLst>
          </p:nvPr>
        </p:nvGraphicFramePr>
        <p:xfrm>
          <a:off x="6137897" y="2365299"/>
          <a:ext cx="28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Chart 8"/>
          <p:cNvGraphicFramePr/>
          <p:nvPr>
            <p:extLst>
              <p:ext uri="{D42A27DB-BD31-4B8C-83A1-F6EECF244321}">
                <p14:modId xmlns:p14="http://schemas.microsoft.com/office/powerpoint/2010/main" val="3881938211"/>
              </p:ext>
            </p:extLst>
          </p:nvPr>
        </p:nvGraphicFramePr>
        <p:xfrm>
          <a:off x="9101691" y="2365299"/>
          <a:ext cx="28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Participações nas Atividades do 2.º e 3.º ciclos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28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68482" y="1181397"/>
            <a:ext cx="3449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Participação da Família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64391" y="1180916"/>
            <a:ext cx="314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Aberto à Comunidade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16% das </a:t>
            </a:r>
            <a:r>
              <a:rPr lang="pt-PT" sz="1600" dirty="0"/>
              <a:t>atividades promoveu a participação das famílias e </a:t>
            </a:r>
            <a:r>
              <a:rPr lang="pt-PT" sz="1600" dirty="0" smtClean="0"/>
              <a:t>22% foi  aberta </a:t>
            </a:r>
            <a:r>
              <a:rPr lang="pt-PT" sz="1600" dirty="0"/>
              <a:t>à comunidade.</a:t>
            </a:r>
          </a:p>
        </p:txBody>
      </p:sp>
      <p:graphicFrame>
        <p:nvGraphicFramePr>
          <p:cNvPr id="12" name="Chart 5"/>
          <p:cNvGraphicFramePr/>
          <p:nvPr>
            <p:extLst>
              <p:ext uri="{D42A27DB-BD31-4B8C-83A1-F6EECF244321}">
                <p14:modId xmlns:p14="http://schemas.microsoft.com/office/powerpoint/2010/main" val="4156979822"/>
              </p:ext>
            </p:extLst>
          </p:nvPr>
        </p:nvGraphicFramePr>
        <p:xfrm>
          <a:off x="573362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9"/>
          <p:cNvGraphicFramePr/>
          <p:nvPr>
            <p:extLst>
              <p:ext uri="{D42A27DB-BD31-4B8C-83A1-F6EECF244321}">
                <p14:modId xmlns:p14="http://schemas.microsoft.com/office/powerpoint/2010/main" val="2065690103"/>
              </p:ext>
            </p:extLst>
          </p:nvPr>
        </p:nvGraphicFramePr>
        <p:xfrm>
          <a:off x="6578638" y="2047765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Contributo das Atividades do 2.º e 3.º ciclos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29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Perfil do Aluno – Competências Desenvolvidas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39" y="5647711"/>
            <a:ext cx="1148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As competências mais desenvolvidas são: pensamento crítico e </a:t>
            </a:r>
            <a:r>
              <a:rPr lang="pt-PT" sz="1600" dirty="0" smtClean="0"/>
              <a:t>criativo, desenvolvimento </a:t>
            </a:r>
            <a:r>
              <a:rPr lang="pt-PT" sz="1600" dirty="0"/>
              <a:t>pessoal e </a:t>
            </a:r>
            <a:r>
              <a:rPr lang="pt-PT" sz="1600" dirty="0" smtClean="0"/>
              <a:t>autonomia e relacionamento interpessoal. </a:t>
            </a:r>
            <a:endParaRPr lang="pt-PT" sz="1600" dirty="0"/>
          </a:p>
          <a:p>
            <a:pPr algn="ctr"/>
            <a:r>
              <a:rPr lang="pt-PT" sz="1600" dirty="0"/>
              <a:t>As menos desenvolvidas são: </a:t>
            </a:r>
            <a:r>
              <a:rPr lang="pt-PT" sz="1600" dirty="0" smtClean="0"/>
              <a:t>consciência e domínio do corpo e </a:t>
            </a:r>
            <a:r>
              <a:rPr lang="pt-PT" sz="1600" dirty="0"/>
              <a:t>raciocínio e resolução de problemas.</a:t>
            </a:r>
          </a:p>
        </p:txBody>
      </p:sp>
      <p:graphicFrame>
        <p:nvGraphicFramePr>
          <p:cNvPr id="10" name="Chart 2"/>
          <p:cNvGraphicFramePr/>
          <p:nvPr>
            <p:extLst>
              <p:ext uri="{D42A27DB-BD31-4B8C-83A1-F6EECF244321}">
                <p14:modId xmlns:p14="http://schemas.microsoft.com/office/powerpoint/2010/main" val="3921655791"/>
              </p:ext>
            </p:extLst>
          </p:nvPr>
        </p:nvGraphicFramePr>
        <p:xfrm>
          <a:off x="515999" y="2047765"/>
          <a:ext cx="111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Atividades no Agrupamento </a:t>
            </a:r>
            <a:r>
              <a:rPr lang="pt-PT" sz="2700" dirty="0"/>
              <a:t>(por nível escolar)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3</a:t>
            </a:fld>
            <a:endParaRPr lang="pt-PT" dirty="0"/>
          </a:p>
        </p:txBody>
      </p:sp>
      <p:sp>
        <p:nvSpPr>
          <p:cNvPr id="27" name="TextBox 26"/>
          <p:cNvSpPr txBox="1"/>
          <p:nvPr/>
        </p:nvSpPr>
        <p:spPr>
          <a:xfrm>
            <a:off x="354640" y="5700015"/>
            <a:ext cx="11482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Todas as atividades  previstas </a:t>
            </a:r>
            <a:r>
              <a:rPr lang="pt-PT" sz="1600" dirty="0" smtClean="0"/>
              <a:t>(181) </a:t>
            </a:r>
            <a:r>
              <a:rPr lang="pt-PT" sz="1600" dirty="0"/>
              <a:t>foram realizadas à exceção </a:t>
            </a:r>
            <a:r>
              <a:rPr lang="pt-PT" sz="1600" dirty="0" smtClean="0"/>
              <a:t>de  6: 4 foram adiadas para o próximo ano letivo, 1 não se realizou por falta de inscrições e 1 outra devido a constrangimentos de elevado preço de transportes e sobreposição de horário com outra atividade.</a:t>
            </a:r>
            <a:endParaRPr lang="pt-PT" sz="1600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654397" y="1184283"/>
            <a:ext cx="2798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Atividades Previstas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54397" y="1688154"/>
            <a:ext cx="2798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>
                <a:solidFill>
                  <a:schemeClr val="bg1">
                    <a:lumMod val="50000"/>
                  </a:schemeClr>
                </a:solidFill>
              </a:rPr>
              <a:t>Número Atividades por Nível Escolar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59673" y="1182359"/>
            <a:ext cx="2957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Atividades Realizadas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39159" y="1686463"/>
            <a:ext cx="2798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>
                <a:solidFill>
                  <a:schemeClr val="bg1">
                    <a:lumMod val="50000"/>
                  </a:schemeClr>
                </a:solidFill>
              </a:rPr>
              <a:t>Número Atividades por Nível Escolar</a:t>
            </a:r>
          </a:p>
        </p:txBody>
      </p:sp>
      <p:graphicFrame>
        <p:nvGraphicFramePr>
          <p:cNvPr id="14" name="Chart 5"/>
          <p:cNvGraphicFramePr/>
          <p:nvPr>
            <p:extLst>
              <p:ext uri="{D42A27DB-BD31-4B8C-83A1-F6EECF244321}">
                <p14:modId xmlns:p14="http://schemas.microsoft.com/office/powerpoint/2010/main" val="25477328"/>
              </p:ext>
            </p:extLst>
          </p:nvPr>
        </p:nvGraphicFramePr>
        <p:xfrm>
          <a:off x="533620" y="2073917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Chart 8"/>
          <p:cNvGraphicFramePr/>
          <p:nvPr>
            <p:extLst>
              <p:ext uri="{D42A27DB-BD31-4B8C-83A1-F6EECF244321}">
                <p14:modId xmlns:p14="http://schemas.microsoft.com/office/powerpoint/2010/main" val="3852800422"/>
              </p:ext>
            </p:extLst>
          </p:nvPr>
        </p:nvGraphicFramePr>
        <p:xfrm>
          <a:off x="6618381" y="2073917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Plano de Ação Estratégico do 2.º e 3.º ciclos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30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PT" sz="1600" dirty="0">
                <a:solidFill>
                  <a:prstClr val="black"/>
                </a:solidFill>
              </a:rPr>
              <a:t>Eixo 1 promoveu maioritariamente: </a:t>
            </a:r>
            <a:r>
              <a:rPr lang="pt-PT" sz="1600">
                <a:solidFill>
                  <a:prstClr val="black"/>
                </a:solidFill>
              </a:rPr>
              <a:t>trabalho </a:t>
            </a:r>
            <a:r>
              <a:rPr lang="pt-PT" sz="1600" smtClean="0">
                <a:solidFill>
                  <a:prstClr val="black"/>
                </a:solidFill>
              </a:rPr>
              <a:t>colaborativo e </a:t>
            </a:r>
            <a:r>
              <a:rPr lang="pt-PT" sz="1600" dirty="0" smtClean="0">
                <a:solidFill>
                  <a:prstClr val="black"/>
                </a:solidFill>
              </a:rPr>
              <a:t>envolvimento da comunidade educativa.</a:t>
            </a:r>
            <a:endParaRPr lang="pt-PT" sz="1600" dirty="0">
              <a:solidFill>
                <a:prstClr val="black"/>
              </a:solidFill>
            </a:endParaRPr>
          </a:p>
          <a:p>
            <a:pPr lvl="0" algn="ctr"/>
            <a:r>
              <a:rPr lang="pt-PT" sz="1600" dirty="0">
                <a:solidFill>
                  <a:prstClr val="black"/>
                </a:solidFill>
              </a:rPr>
              <a:t>Eixo 2 </a:t>
            </a:r>
            <a:r>
              <a:rPr lang="pt-PT" sz="1600" dirty="0" smtClean="0">
                <a:solidFill>
                  <a:prstClr val="black"/>
                </a:solidFill>
              </a:rPr>
              <a:t>promoveu em situação de igualdade: </a:t>
            </a:r>
            <a:r>
              <a:rPr lang="pt-PT" sz="1600" dirty="0">
                <a:solidFill>
                  <a:prstClr val="black"/>
                </a:solidFill>
              </a:rPr>
              <a:t>cultura de capacitação e desenvolvimento profissional, motivação, empenho e reconhecimento </a:t>
            </a:r>
            <a:r>
              <a:rPr lang="pt-PT" sz="1600" dirty="0" smtClean="0">
                <a:solidFill>
                  <a:prstClr val="black"/>
                </a:solidFill>
              </a:rPr>
              <a:t>e lideranças intermédias.</a:t>
            </a:r>
            <a:endParaRPr lang="pt-PT" sz="1600" dirty="0">
              <a:solidFill>
                <a:prstClr val="black"/>
              </a:solidFill>
            </a:endParaRPr>
          </a:p>
        </p:txBody>
      </p:sp>
      <p:graphicFrame>
        <p:nvGraphicFramePr>
          <p:cNvPr id="12" name="Chart 3"/>
          <p:cNvGraphicFramePr/>
          <p:nvPr>
            <p:extLst>
              <p:ext uri="{D42A27DB-BD31-4B8C-83A1-F6EECF244321}">
                <p14:modId xmlns:p14="http://schemas.microsoft.com/office/powerpoint/2010/main" val="2315042184"/>
              </p:ext>
            </p:extLst>
          </p:nvPr>
        </p:nvGraphicFramePr>
        <p:xfrm>
          <a:off x="612499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11"/>
          <p:cNvGraphicFramePr/>
          <p:nvPr>
            <p:extLst>
              <p:ext uri="{D42A27DB-BD31-4B8C-83A1-F6EECF244321}">
                <p14:modId xmlns:p14="http://schemas.microsoft.com/office/powerpoint/2010/main" val="4170858264"/>
              </p:ext>
            </p:extLst>
          </p:nvPr>
        </p:nvGraphicFramePr>
        <p:xfrm>
          <a:off x="6618381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TextBox 31"/>
          <p:cNvSpPr txBox="1"/>
          <p:nvPr/>
        </p:nvSpPr>
        <p:spPr>
          <a:xfrm>
            <a:off x="720499" y="1180916"/>
            <a:ext cx="4824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1: Prestação Serviço Educativo</a:t>
            </a:r>
          </a:p>
        </p:txBody>
      </p:sp>
      <p:sp>
        <p:nvSpPr>
          <p:cNvPr id="15" name="TextBox 33"/>
          <p:cNvSpPr txBox="1"/>
          <p:nvPr/>
        </p:nvSpPr>
        <p:spPr>
          <a:xfrm>
            <a:off x="7115501" y="1209029"/>
            <a:ext cx="3888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2: Liderança e Gestão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Avaliação das Atividades do 2.º e 3.º ciclos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31</a:t>
            </a:fld>
            <a:endParaRPr lang="pt-PT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A larga maioria das </a:t>
            </a:r>
            <a:r>
              <a:rPr lang="pt-PT" sz="1600" dirty="0"/>
              <a:t>atividades </a:t>
            </a:r>
            <a:r>
              <a:rPr lang="pt-PT" sz="1600" dirty="0" smtClean="0"/>
              <a:t>foi avaliada </a:t>
            </a:r>
            <a:r>
              <a:rPr lang="pt-PT" sz="1600" dirty="0"/>
              <a:t>com nível 5, </a:t>
            </a:r>
            <a:r>
              <a:rPr lang="pt-PT" sz="1600" dirty="0" smtClean="0"/>
              <a:t>22% </a:t>
            </a:r>
            <a:r>
              <a:rPr lang="pt-PT" sz="1600" dirty="0"/>
              <a:t>com nível </a:t>
            </a:r>
            <a:r>
              <a:rPr lang="pt-PT" sz="1600" dirty="0" smtClean="0"/>
              <a:t>4 e apenas 1 atividade com nível 3. </a:t>
            </a:r>
            <a:endParaRPr lang="pt-PT" sz="1600" dirty="0"/>
          </a:p>
        </p:txBody>
      </p:sp>
      <p:sp>
        <p:nvSpPr>
          <p:cNvPr id="8" name="Rectangle 7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Avaliação Atribuída às Atividades</a:t>
            </a:r>
          </a:p>
        </p:txBody>
      </p:sp>
      <p:graphicFrame>
        <p:nvGraphicFramePr>
          <p:cNvPr id="10" name="Chart 10"/>
          <p:cNvGraphicFramePr/>
          <p:nvPr>
            <p:extLst>
              <p:ext uri="{D42A27DB-BD31-4B8C-83A1-F6EECF244321}">
                <p14:modId xmlns:p14="http://schemas.microsoft.com/office/powerpoint/2010/main" val="157564395"/>
              </p:ext>
            </p:extLst>
          </p:nvPr>
        </p:nvGraphicFramePr>
        <p:xfrm>
          <a:off x="442651" y="2003936"/>
          <a:ext cx="11306696" cy="333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02" y="376238"/>
            <a:ext cx="1959473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495" y="3310828"/>
            <a:ext cx="10245505" cy="923925"/>
          </a:xfrm>
          <a:prstGeom prst="rect">
            <a:avLst/>
          </a:prstGeom>
          <a:solidFill>
            <a:srgbClr val="FE99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4800" b="1" cap="small" dirty="0"/>
              <a:t>Conclusão </a:t>
            </a:r>
            <a:r>
              <a:rPr lang="pt-PT" sz="4800" b="1" cap="small" dirty="0" smtClean="0"/>
              <a:t>3.º </a:t>
            </a:r>
            <a:r>
              <a:rPr lang="pt-PT" sz="4800" b="1" cap="small" dirty="0"/>
              <a:t>Período PAA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32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08602" y="6356350"/>
            <a:ext cx="245198" cy="28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pPr lvl="1"/>
            <a:r>
              <a:rPr lang="pt-PT" sz="3600" b="1" cap="small" dirty="0"/>
              <a:t>Conclusão </a:t>
            </a:r>
            <a:r>
              <a:rPr lang="pt-PT" sz="3600" b="1" cap="small" dirty="0" smtClean="0"/>
              <a:t>3.º </a:t>
            </a:r>
            <a:r>
              <a:rPr lang="pt-PT" sz="3600" b="1" cap="small" dirty="0"/>
              <a:t>Período PAA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33</a:t>
            </a:fld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95422" y="947214"/>
            <a:ext cx="11630915" cy="62324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400" dirty="0"/>
              <a:t>Todas as atividades  previstas (152) foram realizadas à exceção de  6: 4 foram adiadas para o próximo ano letivo, 1 não se realizou por falta de inscrições e 1 outra devido </a:t>
            </a:r>
            <a:r>
              <a:rPr lang="pt-PT" sz="1400" dirty="0" smtClean="0"/>
              <a:t>ao </a:t>
            </a:r>
            <a:r>
              <a:rPr lang="pt-PT" sz="1400" dirty="0"/>
              <a:t>elevado preço </a:t>
            </a:r>
            <a:r>
              <a:rPr lang="pt-PT" sz="1400" dirty="0" smtClean="0"/>
              <a:t>do transporte </a:t>
            </a:r>
            <a:r>
              <a:rPr lang="pt-PT" sz="1400" dirty="0"/>
              <a:t>e sobreposição de horário com outra atividade</a:t>
            </a:r>
            <a:r>
              <a:rPr lang="pt-PT" sz="1400" dirty="0" smtClean="0"/>
              <a:t>.</a:t>
            </a:r>
            <a:endParaRPr lang="pt-PT" sz="14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r>
              <a:rPr lang="pt-PT" sz="1400" b="1" u="sng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Custos</a:t>
            </a:r>
            <a:r>
              <a:rPr lang="pt-PT" sz="1400" b="1" dirty="0">
                <a:solidFill>
                  <a:srgbClr val="FE99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maioria das atividades não apresentou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custos. </a:t>
            </a:r>
            <a:endParaRPr lang="pt-PT" sz="1400" dirty="0"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r>
              <a:rPr lang="pt-PT" sz="1400" b="1" u="sng" kern="1200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Articulação das Atividades</a:t>
            </a:r>
            <a:r>
              <a:rPr lang="pt-PT" sz="1400" b="1" dirty="0">
                <a:solidFill>
                  <a:srgbClr val="FE99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sz="1400" b="1" dirty="0" smtClean="0">
                <a:solidFill>
                  <a:srgbClr val="FE99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maior </a:t>
            </a:r>
            <a:r>
              <a:rPr lang="pt-PT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articulação na realização das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atividades existe nos 1.º, 2.º e 3.º ciclos, entre diferentes disciplinas e níveis.</a:t>
            </a:r>
            <a:endParaRPr lang="pt-PT" sz="1400" kern="12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r>
              <a:rPr lang="pt-PT" sz="1400" b="1" u="sng" kern="1200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Participações nas Atividades</a:t>
            </a:r>
            <a:r>
              <a:rPr lang="pt-PT" sz="1400" b="1" kern="1200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participação das famílias nas atividades é superior à abertura das atividades à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comunidade, à exceção dos 2.º e 3.º ciclos. Em média </a:t>
            </a:r>
            <a:r>
              <a:rPr lang="pt-P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% das atividades realizaram-se com a participação das famílias, havendo a salientar o pré-escolar onde esta percentagem atinge os 46%.</a:t>
            </a:r>
            <a:endParaRPr lang="pt-PT" sz="1400" kern="12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r>
              <a:rPr lang="pt-PT" sz="1400" b="1" u="sng" kern="1200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Contributo das </a:t>
            </a:r>
            <a:r>
              <a:rPr lang="pt-PT" sz="1400" b="1" u="sng" kern="1200" dirty="0" smtClean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r>
              <a:rPr lang="pt-PT" sz="1400" b="1" dirty="0">
                <a:solidFill>
                  <a:srgbClr val="FE99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PT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um modo geral todas as competências foram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desenvolvidas, </a:t>
            </a:r>
            <a:r>
              <a:rPr lang="pt-PT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dependendo do nível de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escolaridade, havendo a destacar o </a:t>
            </a:r>
            <a:r>
              <a:rPr lang="pt-PT" sz="14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pensamento crítico e criativo e o desenvolvimento pessoal e autonomia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Contudo</a:t>
            </a:r>
            <a:r>
              <a:rPr lang="pt-PT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4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 raciocínio e resolução de </a:t>
            </a:r>
            <a:r>
              <a:rPr lang="pt-PT" sz="14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problemas e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PT" sz="14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consciência e domínio do corpo </a:t>
            </a:r>
            <a:r>
              <a:rPr lang="pt-P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as competências </a:t>
            </a:r>
            <a:r>
              <a:rPr lang="pt-PT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selecionadas, </a:t>
            </a:r>
            <a:r>
              <a:rPr lang="pt-PT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comum a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todo o agrupamento.</a:t>
            </a:r>
            <a:endParaRPr lang="pt-PT" sz="1400" dirty="0"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r>
              <a:rPr lang="pt-PT" sz="1400" b="1" u="sng" kern="1200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Plano de Ação Estratégico</a:t>
            </a:r>
            <a:r>
              <a:rPr lang="pt-PT" sz="1400" b="1" dirty="0">
                <a:solidFill>
                  <a:srgbClr val="FE99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Eixo 1, o </a:t>
            </a:r>
            <a:r>
              <a:rPr lang="pt-PT" sz="14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trabalho </a:t>
            </a:r>
            <a:r>
              <a:rPr lang="pt-PT" sz="14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colaborativo 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mostra-se </a:t>
            </a:r>
            <a:r>
              <a:rPr lang="pt-P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mais importante </a:t>
            </a:r>
            <a:r>
              <a:rPr lang="pt-P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todas </a:t>
            </a:r>
            <a:r>
              <a:rPr lang="pt-PT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 estruturas e departamentos. Em seguida, a promoção do</a:t>
            </a:r>
            <a:r>
              <a:rPr lang="pt-PT" sz="14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envolvimento da comunidade </a:t>
            </a:r>
            <a:r>
              <a:rPr lang="pt-PT" sz="14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educativa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também se </a:t>
            </a:r>
            <a:r>
              <a:rPr lang="pt-PT" sz="1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destaca</a:t>
            </a:r>
            <a:r>
              <a:rPr lang="pt-PT" sz="14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PT" sz="1400" i="1" dirty="0" smtClean="0">
                <a:ea typeface="Times New Roman" panose="02020603050405020304" pitchFamily="18" charset="0"/>
              </a:rPr>
              <a:t>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PT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Eixo 2, a </a:t>
            </a:r>
            <a:r>
              <a:rPr lang="pt-PT" sz="14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cultura de capacitação e desenvolvimento </a:t>
            </a:r>
            <a:r>
              <a:rPr lang="pt-PT" sz="14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profissional,</a:t>
            </a:r>
            <a:r>
              <a:rPr lang="pt-PT" sz="1400" dirty="0" smtClean="0">
                <a:solidFill>
                  <a:prstClr val="black"/>
                </a:solidFill>
              </a:rPr>
              <a:t> </a:t>
            </a:r>
            <a:r>
              <a:rPr lang="pt-PT" sz="1400" i="1" dirty="0">
                <a:solidFill>
                  <a:prstClr val="black"/>
                </a:solidFill>
              </a:rPr>
              <a:t>motivação, empenho e reconhecimento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 a mais </a:t>
            </a:r>
            <a:r>
              <a:rPr lang="pt-PT" sz="14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focada.</a:t>
            </a:r>
            <a:endParaRPr lang="pt-PT" sz="1400" dirty="0"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r>
              <a:rPr lang="pt-PT" sz="1400" b="1" u="sng" kern="1200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Avaliação das Atividades</a:t>
            </a:r>
            <a:r>
              <a:rPr lang="pt-PT" sz="1400" b="1" kern="1200" dirty="0">
                <a:solidFill>
                  <a:srgbClr val="FE99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400" kern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 grande maioria d</a:t>
            </a:r>
            <a:r>
              <a:rPr lang="pt-PT" sz="1400" dirty="0" smtClean="0">
                <a:effectLst/>
                <a:ea typeface="Times New Roman" panose="02020603050405020304" pitchFamily="18" charset="0"/>
              </a:rPr>
              <a:t>as </a:t>
            </a:r>
            <a:r>
              <a:rPr lang="pt-PT" sz="1400" dirty="0">
                <a:effectLst/>
                <a:ea typeface="Times New Roman" panose="02020603050405020304" pitchFamily="18" charset="0"/>
              </a:rPr>
              <a:t>atividades </a:t>
            </a:r>
            <a:r>
              <a:rPr lang="pt-PT" sz="1400" dirty="0" smtClean="0">
                <a:effectLst/>
                <a:ea typeface="Times New Roman" panose="02020603050405020304" pitchFamily="18" charset="0"/>
              </a:rPr>
              <a:t>foi avaliada </a:t>
            </a:r>
            <a:r>
              <a:rPr lang="pt-PT" sz="1400" dirty="0">
                <a:effectLst/>
                <a:ea typeface="Times New Roman" panose="02020603050405020304" pitchFamily="18" charset="0"/>
              </a:rPr>
              <a:t>com nível </a:t>
            </a:r>
            <a:r>
              <a:rPr lang="pt-PT" sz="1400" dirty="0" smtClean="0">
                <a:effectLst/>
                <a:ea typeface="Times New Roman" panose="02020603050405020304" pitchFamily="18" charset="0"/>
              </a:rPr>
              <a:t>5.</a:t>
            </a:r>
          </a:p>
          <a:p>
            <a:pPr lvl="0">
              <a:lnSpc>
                <a:spcPct val="150000"/>
              </a:lnSpc>
              <a:buClr>
                <a:srgbClr val="FE9900"/>
              </a:buClr>
            </a:pPr>
            <a:r>
              <a:rPr lang="pt-PT" sz="1400" dirty="0"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t-PT" sz="1400" dirty="0" smtClean="0">
                <a:ea typeface="Calibri" panose="020F0502020204030204" charset="0"/>
                <a:cs typeface="Times New Roman" panose="02020603050405020304" pitchFamily="18" charset="0"/>
              </a:rPr>
              <a:t>       </a:t>
            </a:r>
            <a:r>
              <a:rPr lang="pt-PT" sz="1400" b="1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Constrangimentos</a:t>
            </a:r>
            <a:r>
              <a:rPr lang="pt-PT" sz="1400" dirty="0">
                <a:effectLst/>
                <a:ea typeface="Calibri" panose="020F0502020204030204" charset="0"/>
                <a:cs typeface="Times New Roman" panose="02020603050405020304" pitchFamily="18" charset="0"/>
              </a:rPr>
              <a:t>: </a:t>
            </a:r>
            <a:r>
              <a:rPr lang="pt-PT" sz="1400" dirty="0">
                <a:ea typeface="Calibri" panose="020F0502020204030204" charset="0"/>
                <a:cs typeface="Times New Roman" panose="02020603050405020304" pitchFamily="18" charset="0"/>
              </a:rPr>
              <a:t>n</a:t>
            </a:r>
            <a:r>
              <a:rPr lang="pt-PT" sz="1400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a EBSEG e EB2/3 foi apontado a dificuldade de audição do alarme em todo o espaço escolar. </a:t>
            </a:r>
            <a:r>
              <a:rPr lang="pt-PT" sz="1400" dirty="0" smtClean="0">
                <a:ea typeface="Calibri" panose="020F0502020204030204" charset="0"/>
                <a:cs typeface="Times New Roman" panose="02020603050405020304" pitchFamily="18" charset="0"/>
              </a:rPr>
              <a:t>A coordenação de</a:t>
            </a:r>
            <a:r>
              <a:rPr lang="pt-PT" sz="1400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  CD refere a falta de espaço para representação e debate e a  coincidência de uma atividade </a:t>
            </a:r>
            <a:r>
              <a:rPr lang="pt-PT" sz="1400" dirty="0" smtClean="0">
                <a:ea typeface="Calibri" panose="020F0502020204030204" charset="0"/>
                <a:cs typeface="Times New Roman" panose="02020603050405020304" pitchFamily="18" charset="0"/>
              </a:rPr>
              <a:t>com </a:t>
            </a:r>
            <a:r>
              <a:rPr lang="pt-PT" sz="1400" dirty="0">
                <a:ea typeface="Calibri" panose="020F0502020204030204" charset="0"/>
                <a:cs typeface="Times New Roman" panose="02020603050405020304" pitchFamily="18" charset="0"/>
              </a:rPr>
              <a:t>reuniões de </a:t>
            </a:r>
            <a:r>
              <a:rPr lang="pt-PT" sz="1400" dirty="0" smtClean="0">
                <a:ea typeface="Calibri" panose="020F0502020204030204" charset="0"/>
                <a:cs typeface="Times New Roman" panose="02020603050405020304" pitchFamily="18" charset="0"/>
              </a:rPr>
              <a:t>avaliação.  PNA menciona a dificuldade em prever gastos com materiais devido à dinâmica dos projetos ao longo do ano e a dificuldade de tempo de articulação. O PTD aponta a falta de tempo dos alunos para frequentar a atividade. SPO refere a dificuldade em encontrar tempos para conciliar atividades/sessões com a disponibilidade das turmas. SPO, BE e PTD referem a falta de participação das famílias. O elevado preço dos transportes é sentido por todo o agrupamento.</a:t>
            </a:r>
            <a:endParaRPr lang="pt-PT" sz="1400" dirty="0" smtClean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Clr>
                <a:srgbClr val="FE9900"/>
              </a:buClr>
            </a:pPr>
            <a:r>
              <a:rPr lang="pt-PT" sz="1400" dirty="0"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t-PT" sz="1400" dirty="0" smtClean="0">
                <a:ea typeface="Calibri" panose="020F0502020204030204" charset="0"/>
                <a:cs typeface="Times New Roman" panose="02020603050405020304" pitchFamily="18" charset="0"/>
              </a:rPr>
              <a:t>         </a:t>
            </a:r>
            <a:r>
              <a:rPr lang="pt-PT" sz="1400" b="1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Elementos facilitadores</a:t>
            </a:r>
            <a:r>
              <a:rPr lang="pt-PT" sz="1400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: oferta de transporte pela Câmara Municipal de Mafra. </a:t>
            </a:r>
            <a:endParaRPr lang="pt-PT" sz="14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02" y="376238"/>
            <a:ext cx="1959473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495" y="3310828"/>
            <a:ext cx="10245505" cy="923925"/>
          </a:xfrm>
          <a:prstGeom prst="rect">
            <a:avLst/>
          </a:prstGeom>
          <a:solidFill>
            <a:srgbClr val="FE99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4800" b="1" cap="small" dirty="0"/>
              <a:t>Estruturas globais AEVP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4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08602" y="6356350"/>
            <a:ext cx="245198" cy="28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Custo das Atividades do AEVP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5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A grande maioria das atividades não apresentou </a:t>
            </a:r>
            <a:r>
              <a:rPr lang="pt-PT" sz="1600" dirty="0"/>
              <a:t>custos.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Custo das Atividades</a:t>
            </a:r>
          </a:p>
        </p:txBody>
      </p:sp>
      <p:graphicFrame>
        <p:nvGraphicFramePr>
          <p:cNvPr id="10" name="Chart 1"/>
          <p:cNvGraphicFramePr/>
          <p:nvPr>
            <p:extLst>
              <p:ext uri="{D42A27DB-BD31-4B8C-83A1-F6EECF244321}">
                <p14:modId xmlns:p14="http://schemas.microsoft.com/office/powerpoint/2010/main" val="3057048734"/>
              </p:ext>
            </p:extLst>
          </p:nvPr>
        </p:nvGraphicFramePr>
        <p:xfrm>
          <a:off x="541613" y="2064441"/>
          <a:ext cx="11108772" cy="3216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Articulação das Atividades do AEVP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6</a:t>
            </a:fld>
            <a:endParaRPr lang="pt-PT" dirty="0"/>
          </a:p>
        </p:txBody>
      </p:sp>
      <p:sp>
        <p:nvSpPr>
          <p:cNvPr id="32" name="TextBox 31"/>
          <p:cNvSpPr txBox="1"/>
          <p:nvPr/>
        </p:nvSpPr>
        <p:spPr>
          <a:xfrm>
            <a:off x="210309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Estabelecimentos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74103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Níveis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37897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Departamentos/Estruturas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01691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Disciplinas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641" y="5649984"/>
            <a:ext cx="11482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 articulação estabeleceu-se </a:t>
            </a:r>
            <a:r>
              <a:rPr lang="pt-PT" sz="1600" dirty="0" smtClean="0"/>
              <a:t>principalmente entre </a:t>
            </a:r>
            <a:r>
              <a:rPr lang="pt-PT" sz="1600" dirty="0"/>
              <a:t>diferentes </a:t>
            </a:r>
            <a:r>
              <a:rPr lang="pt-PT" sz="1600" dirty="0" smtClean="0"/>
              <a:t>níveis e departamentos/estruturas embora com diferenças mínimas entre todas as possibilidades.</a:t>
            </a:r>
            <a:endParaRPr lang="pt-PT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99767" y="4943618"/>
            <a:ext cx="926569" cy="338554"/>
          </a:xfrm>
          <a:prstGeom prst="rect">
            <a:avLst/>
          </a:prstGeom>
        </p:spPr>
      </p:pic>
      <p:graphicFrame>
        <p:nvGraphicFramePr>
          <p:cNvPr id="16" name="Chart 4"/>
          <p:cNvGraphicFramePr/>
          <p:nvPr>
            <p:extLst>
              <p:ext uri="{D42A27DB-BD31-4B8C-83A1-F6EECF244321}">
                <p14:modId xmlns:p14="http://schemas.microsoft.com/office/powerpoint/2010/main" val="534829506"/>
              </p:ext>
            </p:extLst>
          </p:nvPr>
        </p:nvGraphicFramePr>
        <p:xfrm>
          <a:off x="210309" y="2401360"/>
          <a:ext cx="2925841" cy="2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Chart 7"/>
          <p:cNvGraphicFramePr/>
          <p:nvPr>
            <p:extLst>
              <p:ext uri="{D42A27DB-BD31-4B8C-83A1-F6EECF244321}">
                <p14:modId xmlns:p14="http://schemas.microsoft.com/office/powerpoint/2010/main" val="1745248581"/>
              </p:ext>
            </p:extLst>
          </p:nvPr>
        </p:nvGraphicFramePr>
        <p:xfrm>
          <a:off x="3174103" y="2403907"/>
          <a:ext cx="2916673" cy="244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8" name="Chart 6"/>
          <p:cNvGraphicFramePr/>
          <p:nvPr>
            <p:extLst>
              <p:ext uri="{D42A27DB-BD31-4B8C-83A1-F6EECF244321}">
                <p14:modId xmlns:p14="http://schemas.microsoft.com/office/powerpoint/2010/main" val="2039855178"/>
              </p:ext>
            </p:extLst>
          </p:nvPr>
        </p:nvGraphicFramePr>
        <p:xfrm>
          <a:off x="6137897" y="2403907"/>
          <a:ext cx="2916674" cy="244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9" name="Chart 8"/>
          <p:cNvGraphicFramePr/>
          <p:nvPr>
            <p:extLst>
              <p:ext uri="{D42A27DB-BD31-4B8C-83A1-F6EECF244321}">
                <p14:modId xmlns:p14="http://schemas.microsoft.com/office/powerpoint/2010/main" val="473697668"/>
              </p:ext>
            </p:extLst>
          </p:nvPr>
        </p:nvGraphicFramePr>
        <p:xfrm>
          <a:off x="9101691" y="2401360"/>
          <a:ext cx="2916674" cy="2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Participações nas Atividades do AEVP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7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68482" y="1181397"/>
            <a:ext cx="3449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Participação da Família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64391" y="1180916"/>
            <a:ext cx="314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Aberto à Comunidade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0" y="5704649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Cerca de um quarto (23%) das </a:t>
            </a:r>
            <a:r>
              <a:rPr lang="pt-PT" sz="1600" dirty="0"/>
              <a:t>atividades teve a participação das famílias </a:t>
            </a:r>
            <a:r>
              <a:rPr lang="pt-PT" sz="1600" dirty="0" smtClean="0"/>
              <a:t>e 17% foi </a:t>
            </a:r>
            <a:r>
              <a:rPr lang="pt-PT" sz="1600" dirty="0"/>
              <a:t>aberta à comunidade.</a:t>
            </a:r>
          </a:p>
        </p:txBody>
      </p:sp>
      <p:graphicFrame>
        <p:nvGraphicFramePr>
          <p:cNvPr id="12" name="Chart 5"/>
          <p:cNvGraphicFramePr/>
          <p:nvPr/>
        </p:nvGraphicFramePr>
        <p:xfrm>
          <a:off x="587762" y="2076234"/>
          <a:ext cx="5011200" cy="319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9"/>
          <p:cNvGraphicFramePr/>
          <p:nvPr>
            <p:extLst>
              <p:ext uri="{D42A27DB-BD31-4B8C-83A1-F6EECF244321}">
                <p14:modId xmlns:p14="http://schemas.microsoft.com/office/powerpoint/2010/main" val="1969125567"/>
              </p:ext>
            </p:extLst>
          </p:nvPr>
        </p:nvGraphicFramePr>
        <p:xfrm>
          <a:off x="6136500" y="20762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5" name="Chart 5"/>
          <p:cNvGraphicFramePr/>
          <p:nvPr>
            <p:extLst>
              <p:ext uri="{D42A27DB-BD31-4B8C-83A1-F6EECF244321}">
                <p14:modId xmlns:p14="http://schemas.microsoft.com/office/powerpoint/2010/main" val="3690988744"/>
              </p:ext>
            </p:extLst>
          </p:nvPr>
        </p:nvGraphicFramePr>
        <p:xfrm>
          <a:off x="573362" y="20762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Contributo das Atividades do AEVP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8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Perfil do Aluno – Competências Desenvolvidas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 A maioria das competências desenvolvidas foram: pensamento crítico e </a:t>
            </a:r>
            <a:r>
              <a:rPr lang="pt-PT" sz="1600" dirty="0" smtClean="0"/>
              <a:t>criativo seguido de linguagens e textos, desenvolvimento pessoal </a:t>
            </a:r>
            <a:r>
              <a:rPr lang="pt-PT" sz="1600" dirty="0"/>
              <a:t>e </a:t>
            </a:r>
            <a:r>
              <a:rPr lang="pt-PT" sz="1600" dirty="0" smtClean="0"/>
              <a:t>autonomia e relacionamento interpessoal.</a:t>
            </a:r>
          </a:p>
          <a:p>
            <a:pPr algn="ctr"/>
            <a:r>
              <a:rPr lang="pt-PT" sz="1600" dirty="0" smtClean="0"/>
              <a:t>A </a:t>
            </a:r>
            <a:r>
              <a:rPr lang="pt-PT" sz="1600" dirty="0"/>
              <a:t>menos </a:t>
            </a:r>
            <a:r>
              <a:rPr lang="pt-PT" sz="1600" dirty="0" smtClean="0"/>
              <a:t>desenvolvida: consciência </a:t>
            </a:r>
            <a:r>
              <a:rPr lang="pt-PT" sz="1600" dirty="0"/>
              <a:t>e domínio do corpo</a:t>
            </a:r>
            <a:r>
              <a:rPr lang="pt-PT" sz="1600" dirty="0" smtClean="0"/>
              <a:t>.</a:t>
            </a:r>
            <a:endParaRPr lang="pt-PT" sz="1600" dirty="0"/>
          </a:p>
        </p:txBody>
      </p:sp>
      <p:graphicFrame>
        <p:nvGraphicFramePr>
          <p:cNvPr id="10" name="Chart 2"/>
          <p:cNvGraphicFramePr/>
          <p:nvPr>
            <p:extLst>
              <p:ext uri="{D42A27DB-BD31-4B8C-83A1-F6EECF244321}">
                <p14:modId xmlns:p14="http://schemas.microsoft.com/office/powerpoint/2010/main" val="1097649239"/>
              </p:ext>
            </p:extLst>
          </p:nvPr>
        </p:nvGraphicFramePr>
        <p:xfrm>
          <a:off x="442652" y="2068114"/>
          <a:ext cx="11306694" cy="320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Plano de Ação Estratégico do AEVP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9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0" y="5661877"/>
            <a:ext cx="1148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Eixo 1 promoveu </a:t>
            </a:r>
            <a:r>
              <a:rPr lang="pt-PT" sz="1600" dirty="0" smtClean="0"/>
              <a:t>maioritariamente: </a:t>
            </a:r>
            <a:r>
              <a:rPr lang="pt-PT" sz="1600" dirty="0"/>
              <a:t>trabalho colaborativo; </a:t>
            </a:r>
            <a:r>
              <a:rPr lang="pt-PT" sz="1600" dirty="0" smtClean="0"/>
              <a:t>envolvimento </a:t>
            </a:r>
            <a:r>
              <a:rPr lang="pt-PT" sz="1600" dirty="0"/>
              <a:t>da comunidade educativa e </a:t>
            </a:r>
            <a:r>
              <a:rPr lang="pt-PT" sz="1600" dirty="0" smtClean="0"/>
              <a:t>auscultação/sequencialidade entre níveis e ciclos de ensino. </a:t>
            </a:r>
            <a:endParaRPr lang="pt-PT" sz="1600" dirty="0"/>
          </a:p>
          <a:p>
            <a:pPr algn="ctr"/>
            <a:r>
              <a:rPr lang="pt-PT" sz="1600" dirty="0"/>
              <a:t>Eixo 2 promoveu </a:t>
            </a:r>
            <a:r>
              <a:rPr lang="pt-PT" sz="1600" dirty="0" smtClean="0"/>
              <a:t>principalmente: </a:t>
            </a:r>
            <a:r>
              <a:rPr lang="pt-PT" sz="1600" dirty="0"/>
              <a:t>cultura de capacitação e desenvolvimento </a:t>
            </a:r>
            <a:r>
              <a:rPr lang="pt-PT" sz="1600" dirty="0" smtClean="0"/>
              <a:t>profissional, motivação, empenho e reconhecimento.</a:t>
            </a:r>
            <a:endParaRPr lang="pt-PT" sz="1600" dirty="0"/>
          </a:p>
        </p:txBody>
      </p:sp>
      <p:graphicFrame>
        <p:nvGraphicFramePr>
          <p:cNvPr id="12" name="Chart 3"/>
          <p:cNvGraphicFramePr/>
          <p:nvPr>
            <p:extLst>
              <p:ext uri="{D42A27DB-BD31-4B8C-83A1-F6EECF244321}">
                <p14:modId xmlns:p14="http://schemas.microsoft.com/office/powerpoint/2010/main" val="2552298323"/>
              </p:ext>
            </p:extLst>
          </p:nvPr>
        </p:nvGraphicFramePr>
        <p:xfrm>
          <a:off x="612499" y="2003936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11"/>
          <p:cNvGraphicFramePr/>
          <p:nvPr>
            <p:extLst>
              <p:ext uri="{D42A27DB-BD31-4B8C-83A1-F6EECF244321}">
                <p14:modId xmlns:p14="http://schemas.microsoft.com/office/powerpoint/2010/main" val="494772249"/>
              </p:ext>
            </p:extLst>
          </p:nvPr>
        </p:nvGraphicFramePr>
        <p:xfrm>
          <a:off x="6539501" y="2003936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TextBox 31"/>
          <p:cNvSpPr txBox="1"/>
          <p:nvPr/>
        </p:nvSpPr>
        <p:spPr>
          <a:xfrm>
            <a:off x="720499" y="1180916"/>
            <a:ext cx="4824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1: Prestação Serviço Educativo</a:t>
            </a:r>
          </a:p>
        </p:txBody>
      </p:sp>
      <p:sp>
        <p:nvSpPr>
          <p:cNvPr id="15" name="TextBox 33"/>
          <p:cNvSpPr txBox="1"/>
          <p:nvPr/>
        </p:nvSpPr>
        <p:spPr>
          <a:xfrm>
            <a:off x="7115501" y="1209029"/>
            <a:ext cx="3888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2: Liderança e Gestão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FILLLINECOLOR1" val="12874308"/>
  <p:tag name="FILLLINECOLOR2" val="15983578"/>
  <p:tag name="FILLLINECOLOR3" val="15189940"/>
  <p:tag name="FILLLINECOLOR4" val="14461583"/>
  <p:tag name="FILLLINECOLOR5" val="9917743"/>
  <p:tag name="FILLLINECOLOR6" val="6567968"/>
  <p:tag name="FILLLINECOLOR7" val="3243501"/>
  <p:tag name="FILLLINECOLOR8" val="14083579"/>
  <p:tag name="FILLLINECOLOR9" val="11389944"/>
  <p:tag name="FILLLINECOLOR10" val="8630772"/>
  <p:tag name="FILLLINECOLOR11" val="1137349"/>
  <p:tag name="FILLLINECOLOR12" val="736388"/>
  <p:tag name="FILLLINECOLOR13" val="15921906"/>
  <p:tag name="FILLLINECOLOR14" val="14277081"/>
  <p:tag name="FILLLINECOLOR15" val="12566463"/>
  <p:tag name="FILLLINECOLOR16" val="10921638"/>
  <p:tag name="FILLLINECOLOR17" val="8355711"/>
  <p:tag name="FILLLINECOLOR18" val="5855577"/>
  <p:tag name="FILLLINECOLOR19" val="0"/>
  <p:tag name="FILLLINECOLOR20" val="16777215"/>
  <p:tag name="FILLLINECOLOR22" val="65535"/>
  <p:tag name="FILLLINECOLOR23" val="49407"/>
  <p:tag name="FILLLINECOLOR24" val="255"/>
  <p:tag name="FONTCOLORNUMBER1" val="1"/>
  <p:tag name="FONTCOLORNUMBER2" val="7"/>
  <p:tag name="FONTCOLORNUMBER3" val="15"/>
  <p:tag name="FONTCOLORNUMBER4" val="17"/>
  <p:tag name="FONTCOLORNUMBER5" val="19"/>
  <p:tag name="FONTCOLORNUMBER6" val="20"/>
  <p:tag name="FONTCOLOR1" val="12874308"/>
  <p:tag name="FONTCOLOR2" val="3243501"/>
  <p:tag name="FONTCOLOR3" val="12566463"/>
  <p:tag name="FONTCOLOR4" val="8355711"/>
  <p:tag name="FONTCOLOR5" val="0"/>
  <p:tag name="FONTCOLOR6" val="167772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1515</Words>
  <Application>Microsoft Office PowerPoint</Application>
  <PresentationFormat>Ecrã Panorâmico</PresentationFormat>
  <Paragraphs>189</Paragraphs>
  <Slides>33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(corpo)</vt:lpstr>
      <vt:lpstr>Calibri Light</vt:lpstr>
      <vt:lpstr>Times New Roman</vt:lpstr>
      <vt:lpstr>Office Theme</vt:lpstr>
      <vt:lpstr>think-cell Slide</vt:lpstr>
      <vt:lpstr>Apresentação do PowerPoint</vt:lpstr>
      <vt:lpstr>Nomenclatura PAA: Estruturas do AEVP</vt:lpstr>
      <vt:lpstr>Atividades no Agrupamento (por nível escolar)</vt:lpstr>
      <vt:lpstr>Apresentação do PowerPoint</vt:lpstr>
      <vt:lpstr>Custo das Atividades do AEVP</vt:lpstr>
      <vt:lpstr>Articulação das Atividades do AEVP</vt:lpstr>
      <vt:lpstr>Participações nas Atividades do AEVP</vt:lpstr>
      <vt:lpstr>Contributo das Atividades do AEVP</vt:lpstr>
      <vt:lpstr>Plano de Ação Estratégico do AEVP</vt:lpstr>
      <vt:lpstr>Avaliação das Atividades do AEVP</vt:lpstr>
      <vt:lpstr>Apresentação do PowerPoint</vt:lpstr>
      <vt:lpstr>Custo das Atividades do Pré-Escolar </vt:lpstr>
      <vt:lpstr>Articulação das Atividades do Pré-Escolar </vt:lpstr>
      <vt:lpstr>Participações nas Atividades do Pré-Escolar </vt:lpstr>
      <vt:lpstr>Contributo das Atividades do Pré-Escolar</vt:lpstr>
      <vt:lpstr>Plano de Ação Estratégico do Pré-Escolar </vt:lpstr>
      <vt:lpstr>Avaliação das Atividades do Pré-Escolar</vt:lpstr>
      <vt:lpstr>Apresentação do PowerPoint</vt:lpstr>
      <vt:lpstr>Custo das Atividades do 1.º ciclo</vt:lpstr>
      <vt:lpstr>Articulação das Atividades do 1.º ciclo</vt:lpstr>
      <vt:lpstr>Participações nas Atividades do 1.º ciclo</vt:lpstr>
      <vt:lpstr>Contributo das Atividades do 1.º ciclo</vt:lpstr>
      <vt:lpstr>Plano de Ação Estratégico do 1.º ciclo</vt:lpstr>
      <vt:lpstr>Avaliação das Atividades do 1.º ciclo</vt:lpstr>
      <vt:lpstr>Apresentação do PowerPoint</vt:lpstr>
      <vt:lpstr>Custo das Atividades do 2.º e 3.º ciclos </vt:lpstr>
      <vt:lpstr>Articulação das Atividades do 2.º e 3.º ciclos </vt:lpstr>
      <vt:lpstr>Participações nas Atividades do 2.º e 3.º ciclos </vt:lpstr>
      <vt:lpstr>Contributo das Atividades do 2.º e 3.º ciclos </vt:lpstr>
      <vt:lpstr>Plano de Ação Estratégico do 2.º e 3.º ciclos </vt:lpstr>
      <vt:lpstr>Avaliação das Atividades do 2.º e 3.º ciclos </vt:lpstr>
      <vt:lpstr>Apresentação do PowerPoint</vt:lpstr>
      <vt:lpstr>Conclusão 3.º Período PAA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Mafalda Oliveira Alves</dc:creator>
  <cp:lastModifiedBy>Conta Microsoft</cp:lastModifiedBy>
  <cp:revision>71</cp:revision>
  <dcterms:created xsi:type="dcterms:W3CDTF">2023-02-12T12:02:00Z</dcterms:created>
  <dcterms:modified xsi:type="dcterms:W3CDTF">2023-07-19T13:51:56Z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680d606-3385-4829-a27a-d391e7785643_Enabled">
    <vt:lpwstr>true</vt:lpwstr>
  </property>
  <property fmtid="{D5CDD505-2E9C-101B-9397-08002B2CF9AE}" pid="3" name="MSIP_Label_1680d606-3385-4829-a27a-d391e7785643_SetDate">
    <vt:lpwstr>2023-02-12T12:02:00Z</vt:lpwstr>
  </property>
  <property fmtid="{D5CDD505-2E9C-101B-9397-08002B2CF9AE}" pid="4" name="MSIP_Label_1680d606-3385-4829-a27a-d391e7785643_Method">
    <vt:lpwstr>Standard</vt:lpwstr>
  </property>
  <property fmtid="{D5CDD505-2E9C-101B-9397-08002B2CF9AE}" pid="5" name="MSIP_Label_1680d606-3385-4829-a27a-d391e7785643_Name">
    <vt:lpwstr>1680d606-3385-4829-a27a-d391e7785643</vt:lpwstr>
  </property>
  <property fmtid="{D5CDD505-2E9C-101B-9397-08002B2CF9AE}" pid="6" name="MSIP_Label_1680d606-3385-4829-a27a-d391e7785643_SiteId">
    <vt:lpwstr>b6f420c1-da14-4124-b666-fadafb6ebc04</vt:lpwstr>
  </property>
  <property fmtid="{D5CDD505-2E9C-101B-9397-08002B2CF9AE}" pid="7" name="MSIP_Label_1680d606-3385-4829-a27a-d391e7785643_ActionId">
    <vt:lpwstr>01556fa4-589f-444d-bdb4-564f4f184f36</vt:lpwstr>
  </property>
  <property fmtid="{D5CDD505-2E9C-101B-9397-08002B2CF9AE}" pid="8" name="MSIP_Label_1680d606-3385-4829-a27a-d391e7785643_ContentBits">
    <vt:lpwstr>0</vt:lpwstr>
  </property>
  <property fmtid="{D5CDD505-2E9C-101B-9397-08002B2CF9AE}" pid="9" name="ICV">
    <vt:lpwstr>9BA3ACA342844C7F8E8E963229E2C7CD</vt:lpwstr>
  </property>
  <property fmtid="{D5CDD505-2E9C-101B-9397-08002B2CF9AE}" pid="10" name="KSOProductBuildVer">
    <vt:lpwstr>2070-11.2.0.11388</vt:lpwstr>
  </property>
</Properties>
</file>